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95" r:id="rId5"/>
    <p:sldId id="265" r:id="rId6"/>
    <p:sldId id="266" r:id="rId7"/>
    <p:sldId id="267" r:id="rId8"/>
    <p:sldId id="268" r:id="rId9"/>
    <p:sldId id="269" r:id="rId10"/>
    <p:sldId id="259" r:id="rId11"/>
    <p:sldId id="270" r:id="rId12"/>
    <p:sldId id="273" r:id="rId13"/>
    <p:sldId id="271" r:id="rId14"/>
    <p:sldId id="272" r:id="rId15"/>
    <p:sldId id="274" r:id="rId16"/>
    <p:sldId id="275" r:id="rId17"/>
    <p:sldId id="276" r:id="rId18"/>
    <p:sldId id="277" r:id="rId19"/>
    <p:sldId id="326" r:id="rId20"/>
    <p:sldId id="319" r:id="rId21"/>
    <p:sldId id="278" r:id="rId22"/>
    <p:sldId id="328" r:id="rId23"/>
    <p:sldId id="327" r:id="rId24"/>
    <p:sldId id="330" r:id="rId25"/>
    <p:sldId id="329" r:id="rId26"/>
    <p:sldId id="281" r:id="rId27"/>
    <p:sldId id="283" r:id="rId28"/>
    <p:sldId id="284" r:id="rId29"/>
    <p:sldId id="331" r:id="rId30"/>
    <p:sldId id="285" r:id="rId31"/>
    <p:sldId id="332" r:id="rId32"/>
    <p:sldId id="286" r:id="rId33"/>
    <p:sldId id="287" r:id="rId34"/>
    <p:sldId id="260" r:id="rId35"/>
    <p:sldId id="288" r:id="rId36"/>
    <p:sldId id="292" r:id="rId37"/>
    <p:sldId id="289" r:id="rId38"/>
    <p:sldId id="333" r:id="rId39"/>
    <p:sldId id="290" r:id="rId40"/>
    <p:sldId id="291" r:id="rId41"/>
    <p:sldId id="293" r:id="rId42"/>
    <p:sldId id="294" r:id="rId43"/>
    <p:sldId id="261" r:id="rId44"/>
    <p:sldId id="26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2" r:id="rId61"/>
    <p:sldId id="311" r:id="rId62"/>
    <p:sldId id="313" r:id="rId63"/>
    <p:sldId id="314" r:id="rId64"/>
    <p:sldId id="315" r:id="rId65"/>
    <p:sldId id="316" r:id="rId66"/>
    <p:sldId id="317" r:id="rId67"/>
    <p:sldId id="318" r:id="rId68"/>
    <p:sldId id="320" r:id="rId69"/>
    <p:sldId id="321" r:id="rId70"/>
    <p:sldId id="322" r:id="rId71"/>
    <p:sldId id="323" r:id="rId72"/>
    <p:sldId id="324" r:id="rId73"/>
    <p:sldId id="32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6"/>
    <p:restoredTop sz="96208"/>
  </p:normalViewPr>
  <p:slideViewPr>
    <p:cSldViewPr snapToGrid="0">
      <p:cViewPr varScale="1">
        <p:scale>
          <a:sx n="123" d="100"/>
          <a:sy n="123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BB23-A499-139A-34E6-5466D7AC5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FC5DE-619C-A6AF-109F-875B2951C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BA0C7-7BAC-CBB6-BE4A-0832E51C8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94A62-F96A-2C50-1BDF-441C2676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585D-AE56-794B-A438-E75706F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7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0C2E-6805-1842-2777-F5997995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7D0165-2FCD-2498-F3A4-FD8F16C2C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1A713-9D46-5268-B29D-03FC0723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CCCD-9A80-A21A-8D65-EB516734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0D82-6CD7-9976-B62B-5BF50802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92CCB-30E9-39BA-1B4E-2E8228C5A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A8CC0-E91A-0729-B3B4-8F8E6E8C3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0105A-9E59-0856-A880-44333E99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24579-4B7E-1820-3A79-FB9CB9C8A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97C2-B45A-1E7D-16BA-A8CA5204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453F-905A-5209-8DB2-78BFF91AE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189C-EEA6-82C6-8CF8-A4D0D66C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7CF8-AEEC-DDF8-1FB6-8D7FBB49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AE012-AF45-D1FA-AD92-E829B92F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D97A1-7CB7-B902-3B7D-AF9503D1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1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E41F-675F-BADC-FA8A-5EB88CF4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4525C-2C7F-2CBD-6D2A-7078044D6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614C6-5DF3-F5C5-BB2B-76809CB0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5320-2CFB-A3AA-9049-F06383956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57582-02A5-B361-9F8A-489F23866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5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92CB-E7A9-3B44-58FB-4FD1EF5D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10C2-DBD1-4E59-3FDB-6FE5CA68D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55A07-7525-9D44-6069-BA7AB1FBB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E73949-A269-BF2C-421F-1BB7311A0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5EF9F-9610-F97A-01E1-40E0DD19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0FAF3-FB6F-FC04-5F7B-6F5BCDBA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8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8B3F3-06EC-F152-BD66-4D081CD2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AF822-3BEA-3483-3317-0E805DD0A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668D5-2575-BE70-AB1D-2B4421C4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8240DF-BFCD-FF46-2711-61E64B862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C705A-199D-8D1E-1127-3E6AA929A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2E2684-7897-D64D-C0FB-1BF38C00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8638F-7B15-7290-14B0-310A399E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56613D-662C-BF04-0BF1-68EF6DB4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6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DCCA-A0F4-36C0-F6CE-3C3C014F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E3BD8-EE39-DE2B-4ECA-C3D5ACD18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AAEC5-BC70-08A4-9EEB-AFC3CC72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07EB7-FC1A-77A7-7D5B-9B3F954F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9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0FCF2F-282C-423B-D2DF-703D8EC4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A2AAF-515D-218F-96B4-D980DF42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C8AA7-CBFB-7E07-2E1E-FF253812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71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87FE4-A57A-9B9B-4E3C-5DBF697D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7C5F-27A0-B142-E298-1D9A14546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B1767-CC46-E077-5AD9-6F7A69EE3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F7EC6-7AD0-EBF8-965A-418C6E4E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C5443-D6FD-70D8-EF93-9F769F643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15331-FF28-8FA7-06BB-AB005D54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2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9EB5F-CDBC-B7FB-A1A8-2E1A7D7A0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6818-2010-256C-CDEA-E638B1394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B2952-9E8D-3061-3046-7F3F74F1F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E64E7A-9F0D-F3CA-01E9-C13E0532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C93C3-A40B-E94B-D093-FD854C16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0E381-6BD0-7088-0CA5-DB30AF06F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73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E80679-F40A-6958-ECB6-004127A9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6707-A1F9-FD5D-458B-DC72F88DF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DEFD-AF87-CA50-2421-2F419C548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226F4-ECE5-3D4C-B4D8-707D4DB00E7F}" type="datetimeFigureOut">
              <a:rPr lang="en-US" smtClean="0"/>
              <a:t>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62003-45E1-D419-6BC1-449D56FB9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B4B2B-BBB7-11C4-1C48-DDF4E5A94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BE94E-678C-DD45-B342-05AC99858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louisfed.org/on-the-economy/2018/july/federal-reserve-control-supply-mone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262B-2D70-A6C1-3A15-A0018E172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37D3-8C2E-90D6-A595-3516371B2C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Monetary Topics: Money Supply, Money Demand, and Inflation</a:t>
            </a:r>
          </a:p>
          <a:p>
            <a:r>
              <a:rPr lang="en-US" dirty="0" err="1"/>
              <a:t>Kurlat</a:t>
            </a:r>
            <a:r>
              <a:rPr lang="en-US" dirty="0"/>
              <a:t> Chapter 10 &amp; 11</a:t>
            </a:r>
          </a:p>
        </p:txBody>
      </p:sp>
    </p:spTree>
    <p:extLst>
      <p:ext uri="{BB962C8B-B14F-4D97-AF65-F5344CB8AC3E}">
        <p14:creationId xmlns:p14="http://schemas.microsoft.com/office/powerpoint/2010/main" val="368075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FEF3-9AD1-B6C9-42E5-A60A3764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F4037-7658-F36E-B437-9ABAE9637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00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money supply is chosen in part by the government </a:t>
            </a:r>
            <a:r>
              <a:rPr lang="en-US" dirty="0"/>
              <a:t>(the Federal Reserve in the US)</a:t>
            </a:r>
          </a:p>
          <a:p>
            <a:r>
              <a:rPr lang="en-US" dirty="0"/>
              <a:t>This partially impacts the assets and liabilities of banks</a:t>
            </a:r>
          </a:p>
          <a:p>
            <a:r>
              <a:rPr lang="en-US" dirty="0"/>
              <a:t>The </a:t>
            </a:r>
            <a:r>
              <a:rPr lang="en-US" b="1" dirty="0"/>
              <a:t>central bank controls the monetary base </a:t>
            </a:r>
            <a:r>
              <a:rPr lang="en-US" dirty="0"/>
              <a:t>and can impact the M1 supply of money through the </a:t>
            </a:r>
            <a:r>
              <a:rPr lang="en-US" b="1" dirty="0"/>
              <a:t>M1 money multiplier</a:t>
            </a:r>
          </a:p>
          <a:p>
            <a:r>
              <a:rPr lang="en-US" dirty="0"/>
              <a:t>How does it fit together?</a:t>
            </a:r>
          </a:p>
          <a:p>
            <a:r>
              <a:rPr lang="en-US" dirty="0"/>
              <a:t>We’ll look at a bank balance sheet and see how it fits with the central bank’s role</a:t>
            </a:r>
          </a:p>
        </p:txBody>
      </p:sp>
    </p:spTree>
    <p:extLst>
      <p:ext uri="{BB962C8B-B14F-4D97-AF65-F5344CB8AC3E}">
        <p14:creationId xmlns:p14="http://schemas.microsoft.com/office/powerpoint/2010/main" val="5620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Let’s look a </a:t>
            </a:r>
            <a:r>
              <a:rPr lang="en-US" b="1" dirty="0"/>
              <a:t>bank balance sheet</a:t>
            </a:r>
          </a:p>
          <a:p>
            <a:r>
              <a:rPr lang="en-US" dirty="0"/>
              <a:t>We have </a:t>
            </a:r>
            <a:r>
              <a:rPr lang="en-US" b="1" dirty="0"/>
              <a:t>assets </a:t>
            </a:r>
            <a:r>
              <a:rPr lang="en-US" dirty="0"/>
              <a:t>and </a:t>
            </a:r>
            <a:r>
              <a:rPr lang="en-US" b="1" dirty="0"/>
              <a:t>liabilities</a:t>
            </a:r>
          </a:p>
          <a:p>
            <a:r>
              <a:rPr lang="en-US" b="1" dirty="0"/>
              <a:t>Assets</a:t>
            </a:r>
            <a:r>
              <a:rPr lang="en-US" dirty="0"/>
              <a:t> are bonds, loans, and other</a:t>
            </a:r>
            <a:br>
              <a:rPr lang="en-US" dirty="0"/>
            </a:br>
            <a:r>
              <a:rPr lang="en-US" dirty="0"/>
              <a:t>types of assets that earn interest</a:t>
            </a:r>
          </a:p>
          <a:p>
            <a:r>
              <a:rPr lang="en-US" b="1" dirty="0"/>
              <a:t>Liabilities</a:t>
            </a:r>
            <a:r>
              <a:rPr lang="en-US" dirty="0"/>
              <a:t> are most deposits that</a:t>
            </a:r>
            <a:br>
              <a:rPr lang="en-US" dirty="0"/>
            </a:br>
            <a:r>
              <a:rPr lang="en-US" dirty="0"/>
              <a:t>customers deposit at a bank</a:t>
            </a:r>
          </a:p>
          <a:p>
            <a:r>
              <a:rPr lang="en-US" dirty="0"/>
              <a:t>There may be non-deposit liabilities, </a:t>
            </a:r>
            <a:br>
              <a:rPr lang="en-US" dirty="0"/>
            </a:br>
            <a:r>
              <a:rPr lang="en-US" dirty="0"/>
              <a:t>such as long-term bond issued by</a:t>
            </a:r>
            <a:br>
              <a:rPr lang="en-US" dirty="0"/>
            </a:br>
            <a:r>
              <a:rPr lang="en-US" dirty="0"/>
              <a:t>a bank</a:t>
            </a:r>
          </a:p>
          <a:p>
            <a:r>
              <a:rPr lang="en-US" dirty="0"/>
              <a:t>A bank’s </a:t>
            </a:r>
            <a:r>
              <a:rPr lang="en-US" b="1" dirty="0"/>
              <a:t>net worth </a:t>
            </a:r>
            <a:r>
              <a:rPr lang="en-US" dirty="0"/>
              <a:t>is assets minus</a:t>
            </a:r>
            <a:br>
              <a:rPr lang="en-US" dirty="0"/>
            </a:br>
            <a:r>
              <a:rPr lang="en-US" dirty="0"/>
              <a:t>liabilities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DC68C5-CCAB-56D3-106F-910F5B18F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85671"/>
              </p:ext>
            </p:extLst>
          </p:nvPr>
        </p:nvGraphicFramePr>
        <p:xfrm>
          <a:off x="6808056" y="2381412"/>
          <a:ext cx="5383944" cy="447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2">
                  <a:extLst>
                    <a:ext uri="{9D8B030D-6E8A-4147-A177-3AD203B41FA5}">
                      <a16:colId xmlns:a16="http://schemas.microsoft.com/office/drawing/2014/main" val="3910324859"/>
                    </a:ext>
                  </a:extLst>
                </a:gridCol>
                <a:gridCol w="2691972">
                  <a:extLst>
                    <a:ext uri="{9D8B030D-6E8A-4147-A177-3AD203B41FA5}">
                      <a16:colId xmlns:a16="http://schemas.microsoft.com/office/drawing/2014/main" val="461618617"/>
                    </a:ext>
                  </a:extLst>
                </a:gridCol>
              </a:tblGrid>
              <a:tr h="74609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46003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Liabilities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3212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Deposits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3446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Liabilities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60565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08462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1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68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8E16-B9A6-71FF-08D3-27FF4247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5153-FF28-19F3-4A85-6B091A7D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bank earns interest through its </a:t>
            </a:r>
            <a:br>
              <a:rPr lang="en-US" dirty="0"/>
            </a:br>
            <a:r>
              <a:rPr lang="en-US" dirty="0"/>
              <a:t>assets, but there are also </a:t>
            </a:r>
            <a:r>
              <a:rPr lang="en-US" b="1" dirty="0"/>
              <a:t>reserves</a:t>
            </a:r>
          </a:p>
          <a:p>
            <a:r>
              <a:rPr lang="en-US" dirty="0"/>
              <a:t>We will be focusing on these </a:t>
            </a:r>
            <a:r>
              <a:rPr lang="en-US" b="1" dirty="0"/>
              <a:t>Central </a:t>
            </a:r>
            <a:br>
              <a:rPr lang="en-US" b="1" dirty="0"/>
            </a:br>
            <a:r>
              <a:rPr lang="en-US" b="1" dirty="0"/>
              <a:t>Bank Reserves</a:t>
            </a:r>
          </a:p>
          <a:p>
            <a:r>
              <a:rPr lang="en-US" dirty="0"/>
              <a:t>The Central Bank acts as a bank for</a:t>
            </a:r>
            <a:br>
              <a:rPr lang="en-US" dirty="0"/>
            </a:br>
            <a:r>
              <a:rPr lang="en-US" dirty="0"/>
              <a:t>banks</a:t>
            </a:r>
          </a:p>
          <a:p>
            <a:r>
              <a:rPr lang="en-US" b="1" dirty="0"/>
              <a:t>Reserves are the name given to </a:t>
            </a:r>
            <a:br>
              <a:rPr lang="en-US" b="1" dirty="0"/>
            </a:br>
            <a:r>
              <a:rPr lang="en-US" b="1" dirty="0"/>
              <a:t>deposits that banks hold at the </a:t>
            </a:r>
            <a:br>
              <a:rPr lang="en-US" b="1" dirty="0"/>
            </a:br>
            <a:r>
              <a:rPr lang="en-US" b="1" dirty="0"/>
              <a:t>Central Bank </a:t>
            </a:r>
          </a:p>
          <a:p>
            <a:r>
              <a:rPr lang="en-US" dirty="0"/>
              <a:t>This is an asset for banks and a liability</a:t>
            </a:r>
            <a:br>
              <a:rPr lang="en-US" dirty="0"/>
            </a:br>
            <a:r>
              <a:rPr lang="en-US" dirty="0"/>
              <a:t>for the Central Bank</a:t>
            </a:r>
          </a:p>
          <a:p>
            <a:r>
              <a:rPr lang="en-US" b="1" dirty="0"/>
              <a:t>Reserves typically don’t earn interest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DC68C5-CCAB-56D3-106F-910F5B18F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853133"/>
              </p:ext>
            </p:extLst>
          </p:nvPr>
        </p:nvGraphicFramePr>
        <p:xfrm>
          <a:off x="6808056" y="2381412"/>
          <a:ext cx="5383944" cy="4476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2">
                  <a:extLst>
                    <a:ext uri="{9D8B030D-6E8A-4147-A177-3AD203B41FA5}">
                      <a16:colId xmlns:a16="http://schemas.microsoft.com/office/drawing/2014/main" val="3910324859"/>
                    </a:ext>
                  </a:extLst>
                </a:gridCol>
                <a:gridCol w="2691972">
                  <a:extLst>
                    <a:ext uri="{9D8B030D-6E8A-4147-A177-3AD203B41FA5}">
                      <a16:colId xmlns:a16="http://schemas.microsoft.com/office/drawing/2014/main" val="461618617"/>
                    </a:ext>
                  </a:extLst>
                </a:gridCol>
              </a:tblGrid>
              <a:tr h="746098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Balance Sheet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146003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Liabilities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33212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Deposits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34460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Liabilities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460565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608462"/>
                  </a:ext>
                </a:extLst>
              </a:tr>
              <a:tr h="7460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assets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781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617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E981-1559-6A14-85D8-AD5046C0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709C3-3EE6-EFB1-14FF-92762B875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Central Bank reserves do not earn interest (or very low interest) why do bank hold these assets?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Reserves are a way to meet unexpected withdrawals of deposits</a:t>
            </a:r>
          </a:p>
          <a:p>
            <a:pPr lvl="1"/>
            <a:r>
              <a:rPr lang="en-US" dirty="0"/>
              <a:t>Not much of a concern today due to deposit insurance makes bank runs fairly rare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Main reason</a:t>
            </a:r>
            <a:r>
              <a:rPr lang="en-US" dirty="0"/>
              <a:t>: banks keep reserves because </a:t>
            </a:r>
            <a:r>
              <a:rPr lang="en-US" b="1" dirty="0"/>
              <a:t>they are required </a:t>
            </a:r>
            <a:r>
              <a:rPr lang="en-US" dirty="0"/>
              <a:t>to do so from </a:t>
            </a:r>
            <a:r>
              <a:rPr lang="en-US" b="1" dirty="0"/>
              <a:t>regulation</a:t>
            </a:r>
          </a:p>
          <a:p>
            <a:pPr lvl="1"/>
            <a:r>
              <a:rPr lang="en-US" dirty="0"/>
              <a:t>Regulation requires them to hold a minimum level of reserves</a:t>
            </a:r>
          </a:p>
          <a:p>
            <a:pPr lvl="1"/>
            <a:r>
              <a:rPr lang="en-US" dirty="0"/>
              <a:t>It is usually a percentage of the bank’s deposits</a:t>
            </a:r>
          </a:p>
        </p:txBody>
      </p:sp>
    </p:spTree>
    <p:extLst>
      <p:ext uri="{BB962C8B-B14F-4D97-AF65-F5344CB8AC3E}">
        <p14:creationId xmlns:p14="http://schemas.microsoft.com/office/powerpoint/2010/main" val="291300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A5F4-A8AF-F9D3-FD4E-51A47CB2B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three relevant entities for computing money supply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Central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representative commercial bank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representative household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418193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6418193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531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110646" cy="4351338"/>
              </a:xfrm>
            </p:spPr>
            <p:txBody>
              <a:bodyPr/>
              <a:lstStyle/>
              <a:p>
                <a:r>
                  <a:rPr lang="en-US" dirty="0"/>
                  <a:t>The Central Bank: </a:t>
                </a:r>
              </a:p>
              <a:p>
                <a:pPr lvl="1"/>
                <a:r>
                  <a:rPr lang="en-US" dirty="0"/>
                  <a:t>The Central Bank owns a certain amount of securities, such </a:t>
                </a:r>
                <a:r>
                  <a:rPr lang="en-US" b="1" dirty="0"/>
                  <a:t>bonds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There is a </a:t>
                </a:r>
                <a:r>
                  <a:rPr lang="en-US" b="1" dirty="0"/>
                  <a:t>reserves requirement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the bank satisfies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banks reserves </a:t>
                </a:r>
                <a:r>
                  <a:rPr lang="en-US" dirty="0"/>
                  <a:t>is a</a:t>
                </a:r>
                <a:r>
                  <a:rPr lang="en-US" b="1" dirty="0"/>
                  <a:t> Central Bank’s liability </a:t>
                </a:r>
                <a:r>
                  <a:rPr lang="en-US" dirty="0"/>
                  <a:t>(deposits from the bank)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currency </a:t>
                </a:r>
                <a:r>
                  <a:rPr lang="en-US" dirty="0"/>
                  <a:t>the Central Bank produced is also a </a:t>
                </a:r>
                <a:r>
                  <a:rPr lang="en-US" b="1" dirty="0"/>
                  <a:t>liability</a:t>
                </a:r>
                <a:r>
                  <a:rPr lang="en-US" dirty="0"/>
                  <a:t> (banknotes are a liability)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110646" cy="4351338"/>
              </a:xfrm>
              <a:blipFill>
                <a:blip r:embed="rId2"/>
                <a:stretch>
                  <a:fillRect l="-913" t="-2326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22610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622610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444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C13F-41BE-1F7B-E40B-7120D406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this economy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The monetary base: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M0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(physical currency)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M1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CAA5F4-A8AF-F9D3-FD4E-51A47CB2B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395365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1948C733-D6AD-7290-ABAC-D39F9168F5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4395365"/>
                  </p:ext>
                </p:extLst>
              </p:nvPr>
            </p:nvGraphicFramePr>
            <p:xfrm>
              <a:off x="439506" y="3934317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661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Money: M1 Multiplier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2EFE-8646-AED3-2654-9457064AA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2851"/>
          </a:xfrm>
        </p:spPr>
        <p:txBody>
          <a:bodyPr>
            <a:normAutofit/>
          </a:bodyPr>
          <a:lstStyle/>
          <a:p>
            <a:r>
              <a:rPr lang="en-US" dirty="0"/>
              <a:t>Through the </a:t>
            </a:r>
            <a:r>
              <a:rPr lang="en-US" b="1" dirty="0"/>
              <a:t>M1 money multiplier</a:t>
            </a:r>
            <a:r>
              <a:rPr lang="en-US" dirty="0"/>
              <a:t> the Central Base can </a:t>
            </a:r>
            <a:r>
              <a:rPr lang="en-US" b="1" dirty="0"/>
              <a:t>indirectly</a:t>
            </a:r>
            <a:r>
              <a:rPr lang="en-US" dirty="0"/>
              <a:t> control money M1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Central Bank only directly controls the </a:t>
            </a:r>
            <a:r>
              <a:rPr lang="en-US" b="1" dirty="0"/>
              <a:t>monetary base</a:t>
            </a:r>
          </a:p>
          <a:p>
            <a:pPr lvl="1"/>
            <a:r>
              <a:rPr lang="en-US" dirty="0"/>
              <a:t>But, the Central Bank </a:t>
            </a:r>
            <a:r>
              <a:rPr lang="en-US" b="1" dirty="0"/>
              <a:t>change the supply of money </a:t>
            </a:r>
            <a:r>
              <a:rPr lang="en-US" dirty="0"/>
              <a:t>through the </a:t>
            </a:r>
            <a:r>
              <a:rPr lang="en-US" b="1" dirty="0"/>
              <a:t>M1 Multiplier</a:t>
            </a:r>
          </a:p>
          <a:p>
            <a:endParaRPr lang="en-US" dirty="0"/>
          </a:p>
          <a:p>
            <a:r>
              <a:rPr lang="en-US" dirty="0"/>
              <a:t>We’ll look at the traditional way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38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97EAB-25F8-BB44-0A20-F9961642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F793-3FA0-C83F-0C1E-C47DAA5A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Money: M1 Multiplier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2B40F-FAC5-538E-63DD-40405A35C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If the Central Bank want to change the supply of M1 money</a:t>
                </a:r>
              </a:p>
              <a:p>
                <a:pPr lvl="1"/>
                <a:r>
                  <a:rPr lang="en-US" dirty="0"/>
                  <a:t>The Central Bank can only control the </a:t>
                </a:r>
                <a:r>
                  <a:rPr lang="en-US" b="1" dirty="0"/>
                  <a:t>monetary base: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Physical currency and regulation of reserves</a:t>
                </a:r>
              </a:p>
              <a:p>
                <a:pPr lvl="1"/>
                <a:r>
                  <a:rPr lang="en-US" dirty="0"/>
                  <a:t>It does not control the amount of deposits in M1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Federal Reserve Open Market Committee </a:t>
                </a:r>
                <a:r>
                  <a:rPr lang="en-US" dirty="0"/>
                  <a:t>– open market operations</a:t>
                </a:r>
              </a:p>
              <a:p>
                <a:pPr lvl="1"/>
                <a:r>
                  <a:rPr lang="en-US" dirty="0"/>
                  <a:t>This is how the Central Bank changes the monetary base</a:t>
                </a:r>
              </a:p>
              <a:p>
                <a:pPr lvl="1"/>
                <a:r>
                  <a:rPr lang="en-US" dirty="0"/>
                  <a:t>It can </a:t>
                </a:r>
                <a:r>
                  <a:rPr lang="en-US" b="1" dirty="0"/>
                  <a:t>buy bonds </a:t>
                </a:r>
                <a:r>
                  <a:rPr lang="en-US" dirty="0"/>
                  <a:t>and </a:t>
                </a:r>
                <a:r>
                  <a:rPr lang="en-US" b="1" dirty="0"/>
                  <a:t>pays for bonds with reserves</a:t>
                </a:r>
              </a:p>
              <a:p>
                <a:pPr lvl="1"/>
                <a:r>
                  <a:rPr lang="en-US" dirty="0"/>
                  <a:t>It can </a:t>
                </a:r>
                <a:r>
                  <a:rPr lang="en-US" b="1" dirty="0"/>
                  <a:t>sell bonds </a:t>
                </a:r>
                <a:r>
                  <a:rPr lang="en-US" dirty="0"/>
                  <a:t>and </a:t>
                </a:r>
                <a:r>
                  <a:rPr lang="en-US" b="1" dirty="0"/>
                  <a:t>accepts reserves as payment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2B40F-FAC5-538E-63DD-40405A35C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26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0CB9-8EB6-2D66-CDFA-A985894F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D5C5-A2F6-0FFB-232B-C5D971CDB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8 is available</a:t>
            </a:r>
          </a:p>
          <a:p>
            <a:r>
              <a:rPr lang="en-US" dirty="0"/>
              <a:t>Problem Set 3</a:t>
            </a:r>
          </a:p>
          <a:p>
            <a:pPr lvl="1"/>
            <a:r>
              <a:rPr lang="en-US" dirty="0"/>
              <a:t>Due Friday 1/24/2025</a:t>
            </a:r>
          </a:p>
          <a:p>
            <a:r>
              <a:rPr lang="en-US" dirty="0"/>
              <a:t>Presentation Group 3</a:t>
            </a:r>
          </a:p>
          <a:p>
            <a:pPr lvl="1"/>
            <a:r>
              <a:rPr lang="en-US" dirty="0"/>
              <a:t>Presenting on 1/28/2025</a:t>
            </a:r>
          </a:p>
          <a:p>
            <a:pPr lvl="1"/>
            <a:r>
              <a:rPr lang="en-US" dirty="0"/>
              <a:t>Send you slides by 1/25/2025</a:t>
            </a:r>
          </a:p>
          <a:p>
            <a:r>
              <a:rPr lang="en-US" dirty="0"/>
              <a:t>Presentation 4 is on 2/11/2025</a:t>
            </a:r>
          </a:p>
          <a:p>
            <a:pPr lvl="1"/>
            <a:r>
              <a:rPr lang="en-US" dirty="0"/>
              <a:t>Send your slides by 2/8/2025</a:t>
            </a:r>
          </a:p>
        </p:txBody>
      </p:sp>
    </p:spTree>
    <p:extLst>
      <p:ext uri="{BB962C8B-B14F-4D97-AF65-F5344CB8AC3E}">
        <p14:creationId xmlns:p14="http://schemas.microsoft.com/office/powerpoint/2010/main" val="301635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2EFE-8646-AED3-2654-9457064AA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46981" cy="4862851"/>
          </a:xfrm>
        </p:spPr>
        <p:txBody>
          <a:bodyPr>
            <a:normAutofit/>
          </a:bodyPr>
          <a:lstStyle/>
          <a:p>
            <a:r>
              <a:rPr lang="en-US" b="1" dirty="0"/>
              <a:t>Increase the monetary base: Buy securities</a:t>
            </a:r>
          </a:p>
          <a:p>
            <a:pPr lvl="1"/>
            <a:r>
              <a:rPr lang="en-US" dirty="0"/>
              <a:t>The Federal Reserve </a:t>
            </a:r>
            <a:r>
              <a:rPr lang="en-US" b="1" dirty="0"/>
              <a:t>buys securities</a:t>
            </a:r>
            <a:r>
              <a:rPr lang="en-US" dirty="0"/>
              <a:t>, such as bonds, from any party and pays with a check</a:t>
            </a:r>
          </a:p>
          <a:p>
            <a:pPr lvl="1"/>
            <a:r>
              <a:rPr lang="en-US" dirty="0"/>
              <a:t>That check, written by the Federal Reserve, is deposited by a bank into its account that it has at the Federal Reserve</a:t>
            </a:r>
          </a:p>
          <a:p>
            <a:pPr lvl="1"/>
            <a:r>
              <a:rPr lang="en-US" b="1" dirty="0"/>
              <a:t>This increases the reserves and increases the monetary base</a:t>
            </a:r>
          </a:p>
          <a:p>
            <a:r>
              <a:rPr lang="en-US" b="1" dirty="0"/>
              <a:t>Decrease the monetary base: Sell securities</a:t>
            </a:r>
          </a:p>
          <a:p>
            <a:pPr lvl="1"/>
            <a:r>
              <a:rPr lang="en-US" dirty="0"/>
              <a:t>If it wants to reduce the monetary base, it sells securities</a:t>
            </a:r>
          </a:p>
          <a:p>
            <a:pPr lvl="1"/>
            <a:r>
              <a:rPr lang="en-US" dirty="0"/>
              <a:t>When it sells a security, the bank reduces it’s reserves at the Federal Reserve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1AA14-71E9-952B-0EA6-77FC03CF00C6}"/>
              </a:ext>
            </a:extLst>
          </p:cNvPr>
          <p:cNvSpPr txBox="1"/>
          <p:nvPr/>
        </p:nvSpPr>
        <p:spPr>
          <a:xfrm>
            <a:off x="838200" y="6226810"/>
            <a:ext cx="937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https://www.stlouisfed.org/on-the-economy/2018/july/federal-reserve-control-supply-money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70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68856" cy="4862851"/>
              </a:xfrm>
            </p:spPr>
            <p:txBody>
              <a:bodyPr/>
              <a:lstStyle/>
              <a:p>
                <a:r>
                  <a:rPr lang="en-US" dirty="0"/>
                  <a:t>Suppose the </a:t>
                </a:r>
                <a:r>
                  <a:rPr lang="en-US" b="1" dirty="0"/>
                  <a:t>Central Bank buys </a:t>
                </a:r>
                <a:r>
                  <a:rPr lang="en-US" dirty="0"/>
                  <a:t>government bonds worth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from the bank and pays for them by crediting the private bank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b="1" dirty="0"/>
                  <a:t>reserves</a:t>
                </a:r>
                <a:endParaRPr lang="en-US" b="1" i="1" dirty="0"/>
              </a:p>
              <a:p>
                <a:r>
                  <a:rPr lang="en-US" b="1" dirty="0"/>
                  <a:t>These are new reserves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dirty="0"/>
                  <a:t> that come into existence because the Central Bank created them</a:t>
                </a:r>
              </a:p>
              <a:p>
                <a:r>
                  <a:rPr lang="en-US" dirty="0"/>
                  <a:t>The balance sheets update to: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68856" cy="4862851"/>
              </a:xfrm>
              <a:blipFill>
                <a:blip r:embed="rId2"/>
                <a:stretch>
                  <a:fillRect l="-1070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258999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9258999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0644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36EC4-A696-218C-05E8-FF80023D2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03397-B290-8D79-5A14-2507B2CA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A56DC-BC08-4C7D-327B-7143750D7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</p:spPr>
            <p:txBody>
              <a:bodyPr/>
              <a:lstStyle/>
              <a:p>
                <a:r>
                  <a:rPr lang="en-US" dirty="0"/>
                  <a:t>Now the bank has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𝜟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/>
                  <a:t> reserves</a:t>
                </a:r>
                <a:r>
                  <a:rPr lang="en-US" dirty="0"/>
                  <a:t>, but </a:t>
                </a:r>
                <a:r>
                  <a:rPr lang="en-US" b="1" dirty="0"/>
                  <a:t>these assets do not earn interest</a:t>
                </a:r>
                <a:r>
                  <a:rPr lang="en-US" dirty="0"/>
                  <a:t>, and the bank is only required to hold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/>
                  <a:t> reserves </a:t>
                </a:r>
              </a:p>
              <a:p>
                <a:r>
                  <a:rPr lang="en-US" dirty="0"/>
                  <a:t>So the banks will want to </a:t>
                </a:r>
                <a:r>
                  <a:rPr lang="en-US" b="1" dirty="0"/>
                  <a:t>loan out excessive reserves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to the household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A56DC-BC08-4C7D-327B-7143750D7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2851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D9A82C3-5446-E968-CFDA-6DCAF05CF7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D9A82C3-5446-E968-CFDA-6DCAF05CF7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7105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F7D66-684F-3244-6051-0C16AD11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2F035-BAD7-85EC-CDCF-9A229FE0B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F4CCD-9693-7B2A-CEDC-3126A7475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286"/>
                <a:ext cx="10515600" cy="5291190"/>
              </a:xfrm>
            </p:spPr>
            <p:txBody>
              <a:bodyPr/>
              <a:lstStyle/>
              <a:p>
                <a:r>
                  <a:rPr lang="en-US" b="1" dirty="0"/>
                  <a:t>Banks give household borrowers a check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where households will pay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interest in a future period</a:t>
                </a:r>
              </a:p>
              <a:p>
                <a:r>
                  <a:rPr lang="en-US" b="1" dirty="0"/>
                  <a:t>The borrower deposits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same bank or a different bank, or it pays someone for a good (such as a car) and that person deposits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 in their bank</a:t>
                </a:r>
              </a:p>
              <a:p>
                <a:r>
                  <a:rPr lang="en-US" dirty="0"/>
                  <a:t>The balance sheet updates to: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F4CCD-9693-7B2A-CEDC-3126A7475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286"/>
                <a:ext cx="10515600" cy="5291190"/>
              </a:xfrm>
              <a:blipFill>
                <a:blip r:embed="rId2"/>
                <a:stretch>
                  <a:fillRect l="-1086" t="-1914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4144E3-B7C8-2873-E52E-64EF1CEB0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038527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44144E3-B7C8-2873-E52E-64EF1CEB0C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6038527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205882" r="-209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857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EAF92-29BE-BBBC-D195-24650987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47E5-1126-5D42-B28B-5F008A96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D2C1F-E843-E4BC-1C47-E1702A53BE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7286"/>
                <a:ext cx="10515600" cy="5291190"/>
              </a:xfrm>
            </p:spPr>
            <p:txBody>
              <a:bodyPr/>
              <a:lstStyle/>
              <a:p>
                <a:r>
                  <a:rPr lang="en-US" dirty="0"/>
                  <a:t>Notice that even though the banks </a:t>
                </a:r>
                <a:r>
                  <a:rPr lang="en-US" b="1" dirty="0"/>
                  <a:t>lent out the excess reserves,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the reserves don’t actually disappear</a:t>
                </a:r>
                <a:r>
                  <a:rPr lang="en-US" dirty="0"/>
                  <a:t> on the balance sheet</a:t>
                </a:r>
              </a:p>
              <a:p>
                <a:r>
                  <a:rPr lang="en-US" dirty="0"/>
                  <a:t>This means the private bank takes advantage of the relaxation of the reserve-to-deposit ratio </a:t>
                </a:r>
                <a:r>
                  <a:rPr lang="en-US" b="1" dirty="0"/>
                  <a:t>to expand loans and deposits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No new currency is created, yet.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BD2C1F-E843-E4BC-1C47-E1702A53BE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7286"/>
                <a:ext cx="10515600" cy="5291190"/>
              </a:xfrm>
              <a:blipFill>
                <a:blip r:embed="rId2"/>
                <a:stretch>
                  <a:fillRect l="-1086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8F127D8-02BA-3101-991C-1FF8AC8B4C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182054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dirty="0"/>
                            <a:t>+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Deposits: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8F127D8-02BA-3101-991C-1FF8AC8B4C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5182054"/>
                  </p:ext>
                </p:extLst>
              </p:nvPr>
            </p:nvGraphicFramePr>
            <p:xfrm>
              <a:off x="439506" y="4264855"/>
              <a:ext cx="10914294" cy="2558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1904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819049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5882" r="-5034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205882" r="-4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205882" r="-3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205882" r="-20279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205882" r="-10138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205882" r="-209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315152" r="-400000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315152" r="-30279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7917" t="-315152" r="-101389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99" t="-402941" r="-302797" b="-10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06" t="-502941" r="-400000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699" t="-502941" r="-202797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1399" t="-502941" r="-2098" b="-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7651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8A69C-532B-CB08-CB64-22570BEC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CA72-61D0-7C88-B385-B5E5442C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CAA8-0F30-E723-FC3A-10ABC65ED8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89404" cy="4997787"/>
              </a:xfrm>
            </p:spPr>
            <p:txBody>
              <a:bodyPr/>
              <a:lstStyle/>
              <a:p>
                <a:r>
                  <a:rPr lang="en-US" sz="2400" dirty="0"/>
                  <a:t>What happens when a household wants to borrow a fraction,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r>
                  <a:rPr lang="en-US" sz="2400" dirty="0"/>
                  <a:t>, of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sz="2400" dirty="0"/>
                  <a:t> new deposit in cash </a:t>
                </a:r>
              </a:p>
              <a:p>
                <a:r>
                  <a:rPr lang="en-US" sz="2400" dirty="0"/>
                  <a:t>The borrower goes to the ATM and </a:t>
                </a:r>
                <a:r>
                  <a:rPr lang="en-US" sz="2400" b="1" dirty="0"/>
                  <a:t>withdrawals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𝝌𝜟</m:t>
                    </m:r>
                  </m:oMath>
                </a14:m>
                <a:r>
                  <a:rPr lang="en-US" sz="2400" b="1" dirty="0"/>
                  <a:t> in cash</a:t>
                </a:r>
                <a:r>
                  <a:rPr lang="en-US" sz="2400" dirty="0"/>
                  <a:t>. The bank ask the Central Bank for cash, since bank held zero cash at the beginning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Central Bank prints physical currency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𝝌𝜟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gives it to the bank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4CAA8-0F30-E723-FC3A-10ABC65ED8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89404" cy="4997787"/>
              </a:xfrm>
              <a:blipFill>
                <a:blip r:embed="rId2"/>
                <a:stretch>
                  <a:fillRect l="-831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C9BFC1-A8C3-84D7-933E-0F42C4ABE0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Bonds: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Reserves: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C9BFC1-A8C3-84D7-933E-0F42C4ABE08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9" t="-135294" r="-700909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135294" r="-38187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135294" r="-259412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135294" r="-20205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135294" r="-107746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135294" r="-1325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235294" r="-381875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235294" r="-259412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235294" r="-107746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518182" r="-259412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600000" r="-38187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600000" r="-20205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600000" r="-1325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22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EDA0-77F9-150D-DE93-A21007FA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21267"/>
                <a:ext cx="10689404" cy="4767208"/>
              </a:xfrm>
            </p:spPr>
            <p:txBody>
              <a:bodyPr/>
              <a:lstStyle/>
              <a:p>
                <a:r>
                  <a:rPr lang="en-US" sz="2400" dirty="0"/>
                  <a:t>The Central Bank reduces the amount of reserves owed to the bank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endParaRPr lang="en-US" sz="2400" b="1" i="1" dirty="0"/>
              </a:p>
              <a:p>
                <a:r>
                  <a:rPr lang="en-US" sz="2400" dirty="0"/>
                  <a:t>The private bank gives the cash,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𝝌𝜟</m:t>
                    </m:r>
                  </m:oMath>
                </a14:m>
                <a:r>
                  <a:rPr lang="en-US" sz="2400" dirty="0"/>
                  <a:t>, to the borrower reducing deposits on the borrower’s balance sheet</a:t>
                </a:r>
              </a:p>
              <a:p>
                <a:r>
                  <a:rPr lang="en-US" sz="2400" b="1" dirty="0"/>
                  <a:t>Net worth has not changed, only the exchanging of different types of assets and liabilities</a:t>
                </a:r>
              </a:p>
              <a:p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F2EFE-8646-AED3-2654-9457064AA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21267"/>
                <a:ext cx="10689404" cy="4767208"/>
              </a:xfrm>
              <a:blipFill>
                <a:blip r:embed="rId2"/>
                <a:stretch>
                  <a:fillRect l="-831" t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087514"/>
                  </p:ext>
                </p:extLst>
              </p:nvPr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Bonds: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Reserves: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C653CAA-FFC2-9A36-23D2-FC6255809E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087514"/>
                  </p:ext>
                </p:extLst>
              </p:nvPr>
            </p:nvGraphicFramePr>
            <p:xfrm>
              <a:off x="296239" y="3872136"/>
              <a:ext cx="11149172" cy="29858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09" t="-135294" r="-700909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135294" r="-38187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135294" r="-259412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135294" r="-202055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135294" r="-107746" b="-2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135294" r="-1325" b="-2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235294" r="-381875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235294" r="-259412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380" t="-235294" r="-107746" b="-1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9412" t="-518182" r="-259412" b="-1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9375" t="-600000" r="-38187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055" t="-600000" r="-202055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2781" t="-600000" r="-1325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3436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E6D-298D-C5C0-6992-A8E745C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However, we are not done!</a:t>
                </a:r>
              </a:p>
              <a:p>
                <a:r>
                  <a:rPr lang="en-US" dirty="0"/>
                  <a:t>The bank has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reserves, </a:t>
                </a:r>
              </a:p>
              <a:p>
                <a:r>
                  <a:rPr lang="en-US" dirty="0"/>
                  <a:t>But the bank is only required to hold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𝝌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𝜟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reserves</a:t>
                </a:r>
                <a:endParaRPr lang="en-US" i="1" dirty="0"/>
              </a:p>
              <a:p>
                <a:r>
                  <a:rPr lang="en-US" dirty="0"/>
                  <a:t>The bank has excessive reserves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</m:d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𝜟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, </a:t>
                </a:r>
              </a:p>
              <a:p>
                <a:r>
                  <a:rPr lang="en-US" dirty="0"/>
                  <a:t>So, the process repeats itself by the bank leading out again</a:t>
                </a:r>
              </a:p>
              <a:p>
                <a:r>
                  <a:rPr lang="en-US" dirty="0"/>
                  <a:t>It’s scaled down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then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then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and so on into a geometric series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48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2E6D-298D-C5C0-6992-A8E745C3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2420" cy="46672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Our total effect from the geometric series ends up with:</a:t>
                </a:r>
              </a:p>
              <a:p>
                <a:r>
                  <a:rPr lang="en-US" b="1" dirty="0"/>
                  <a:t>Change in Deposits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𝜌𝜒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First round effects: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endParaRPr lang="en-US" i="1" dirty="0"/>
              </a:p>
              <a:p>
                <a:r>
                  <a:rPr lang="en-US" b="1" dirty="0"/>
                  <a:t>Change in Currency Holdings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𝜌𝜒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First round effects: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𝜒𝛥</m:t>
                    </m:r>
                  </m:oMath>
                </a14:m>
                <a:endParaRPr lang="en-US" i="1" dirty="0"/>
              </a:p>
              <a:p>
                <a:r>
                  <a:rPr lang="en-US" b="1" dirty="0"/>
                  <a:t>Change in Reserves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Currency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Holdings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endParaRPr lang="en-US" i="1" dirty="0"/>
              </a:p>
              <a:p>
                <a:r>
                  <a:rPr lang="en-US" b="1" dirty="0"/>
                  <a:t>Change in the Monetary Base</a:t>
                </a:r>
                <a:r>
                  <a:rPr lang="en-US" dirty="0"/>
                  <a:t>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Reserves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Currency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Holdings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𝛥</m:t>
                      </m:r>
                    </m:oMath>
                  </m:oMathPara>
                </a14:m>
                <a:endParaRPr lang="en-US" i="1" dirty="0"/>
              </a:p>
              <a:p>
                <a:r>
                  <a:rPr lang="en-US" b="1" dirty="0"/>
                  <a:t>Change in M1: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Deposits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Change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Currency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Holdings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𝜟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𝝌𝝆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10A917-9366-4610-6C39-22AF34634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2420" cy="4667250"/>
              </a:xfrm>
              <a:blipFill>
                <a:blip r:embed="rId2"/>
                <a:stretch>
                  <a:fillRect l="-940" t="-5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465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B6BDA-4F43-90C6-E0A9-E78E4DC4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A16B-2AFF-E9A9-199E-8EAB82764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Supply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B890-314B-95EF-6C47-FC42BD23F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582"/>
            <a:ext cx="10689404" cy="4838893"/>
          </a:xfrm>
        </p:spPr>
        <p:txBody>
          <a:bodyPr/>
          <a:lstStyle/>
          <a:p>
            <a:r>
              <a:rPr lang="en-US" sz="2400" dirty="0"/>
              <a:t>The final balance sheet ends up being and bank are meeting the reserve requirement exactly</a:t>
            </a:r>
            <a:endParaRPr lang="en-US" sz="2400" b="1" i="1" dirty="0"/>
          </a:p>
          <a:p>
            <a:endParaRPr lang="en-US" sz="2400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276ED4D-DCC4-B767-F0A5-F97A1CB76F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31986"/>
                  </p:ext>
                </p:extLst>
              </p:nvPr>
            </p:nvGraphicFramePr>
            <p:xfrm>
              <a:off x="378432" y="2565358"/>
              <a:ext cx="11149172" cy="4215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Bonds: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Reserves: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Reserves: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𝜌𝜒</m:t>
                                  </m:r>
                                </m:den>
                              </m:f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Currency: </a:t>
                          </a:r>
                          <a:br>
                            <a:rPr lang="en-US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Bonds: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n-US" dirty="0"/>
                            <a:t>Deposits: </a:t>
                          </a:r>
                          <a:br>
                            <a:rPr lang="en-US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𝜒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𝜌𝜒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Loans: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𝜌𝜒</m:t>
                                  </m:r>
                                </m:den>
                              </m:f>
                            </m:oMath>
                          </a14:m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276ED4D-DCC4-B767-F0A5-F97A1CB76F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8131986"/>
                  </p:ext>
                </p:extLst>
              </p:nvPr>
            </p:nvGraphicFramePr>
            <p:xfrm>
              <a:off x="378432" y="2565358"/>
              <a:ext cx="11149172" cy="42159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9869">
                      <a:extLst>
                        <a:ext uri="{9D8B030D-6E8A-4147-A177-3AD203B41FA5}">
                          <a16:colId xmlns:a16="http://schemas.microsoft.com/office/drawing/2014/main" val="1327470199"/>
                        </a:ext>
                      </a:extLst>
                    </a:gridCol>
                    <a:gridCol w="2034447">
                      <a:extLst>
                        <a:ext uri="{9D8B030D-6E8A-4147-A177-3AD203B41FA5}">
                          <a16:colId xmlns:a16="http://schemas.microsoft.com/office/drawing/2014/main" val="4121569690"/>
                        </a:ext>
                      </a:extLst>
                    </a:gridCol>
                    <a:gridCol w="2150270">
                      <a:extLst>
                        <a:ext uri="{9D8B030D-6E8A-4147-A177-3AD203B41FA5}">
                          <a16:colId xmlns:a16="http://schemas.microsoft.com/office/drawing/2014/main" val="2628334938"/>
                        </a:ext>
                      </a:extLst>
                    </a:gridCol>
                    <a:gridCol w="1858196">
                      <a:extLst>
                        <a:ext uri="{9D8B030D-6E8A-4147-A177-3AD203B41FA5}">
                          <a16:colId xmlns:a16="http://schemas.microsoft.com/office/drawing/2014/main" val="216985240"/>
                        </a:ext>
                      </a:extLst>
                    </a:gridCol>
                    <a:gridCol w="1805397">
                      <a:extLst>
                        <a:ext uri="{9D8B030D-6E8A-4147-A177-3AD203B41FA5}">
                          <a16:colId xmlns:a16="http://schemas.microsoft.com/office/drawing/2014/main" val="246663044"/>
                        </a:ext>
                      </a:extLst>
                    </a:gridCol>
                    <a:gridCol w="1910993">
                      <a:extLst>
                        <a:ext uri="{9D8B030D-6E8A-4147-A177-3AD203B41FA5}">
                          <a16:colId xmlns:a16="http://schemas.microsoft.com/office/drawing/2014/main" val="918187852"/>
                        </a:ext>
                      </a:extLst>
                    </a:gridCol>
                  </a:tblGrid>
                  <a:tr h="42642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Central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Private Bank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Household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5503922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Assets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Liabilities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1735413"/>
                      </a:ext>
                    </a:extLst>
                  </a:tr>
                  <a:tr h="12188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1134" r="-701818" b="-176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750" t="-71134" r="-382500" b="-176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824" t="-71134" r="-260000" b="-176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0" t="-71134" r="-202740" b="-176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2676" t="-71134" r="-108451" b="-1762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2119" t="-71134" r="-1987" b="-1762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3033584"/>
                      </a:ext>
                    </a:extLst>
                  </a:tr>
                  <a:tr h="1201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750" t="-174737" r="-382500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824" t="-174737" r="-260000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2676" t="-174737" r="-108451" b="-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071226"/>
                      </a:ext>
                    </a:extLst>
                  </a:tr>
                  <a:tr h="515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824" t="-652500" r="-260000" b="-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Net Worth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19221513"/>
                      </a:ext>
                    </a:extLst>
                  </a:tr>
                  <a:tr h="4264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750" t="-885294" r="-382500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370" t="-885294" r="-202740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2119" t="-885294" r="-1987" b="-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094964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075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95B4-CB4E-6874-D10E-4046CDB6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9111F-8B40-E860-8611-F05CBC03C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Supply</a:t>
            </a:r>
          </a:p>
          <a:p>
            <a:pPr lvl="1"/>
            <a:r>
              <a:rPr lang="en-US" dirty="0"/>
              <a:t>What is Money</a:t>
            </a:r>
          </a:p>
          <a:p>
            <a:pPr lvl="1"/>
            <a:r>
              <a:rPr lang="en-US" dirty="0"/>
              <a:t>Changing Money Supply</a:t>
            </a:r>
          </a:p>
          <a:p>
            <a:r>
              <a:rPr lang="en-US" dirty="0"/>
              <a:t>Money Demand</a:t>
            </a:r>
          </a:p>
          <a:p>
            <a:r>
              <a:rPr lang="en-US" dirty="0"/>
              <a:t>Price Levels and Inflation</a:t>
            </a:r>
          </a:p>
          <a:p>
            <a:pPr lvl="1"/>
            <a:r>
              <a:rPr lang="en-US" dirty="0"/>
              <a:t>Measurement of Prices</a:t>
            </a:r>
          </a:p>
          <a:p>
            <a:pPr lvl="1"/>
            <a:r>
              <a:rPr lang="en-US" dirty="0"/>
              <a:t>Equilibrium</a:t>
            </a:r>
          </a:p>
          <a:p>
            <a:pPr lvl="1"/>
            <a:r>
              <a:rPr lang="en-US" dirty="0" err="1"/>
              <a:t>Seignorage</a:t>
            </a:r>
            <a:endParaRPr lang="en-US" dirty="0"/>
          </a:p>
          <a:p>
            <a:pPr lvl="1"/>
            <a:r>
              <a:rPr lang="en-US" dirty="0"/>
              <a:t>Cost of Inflation</a:t>
            </a:r>
          </a:p>
        </p:txBody>
      </p:sp>
    </p:spTree>
    <p:extLst>
      <p:ext uri="{BB962C8B-B14F-4D97-AF65-F5344CB8AC3E}">
        <p14:creationId xmlns:p14="http://schemas.microsoft.com/office/powerpoint/2010/main" val="1539392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C5A5-AB13-4345-1921-FFFE4196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of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D141B-D817-EAA2-C728-618FD1F9D0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Private banks will keep lending out until private banks are meeting the reserve requirements exactly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Reserves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Deposits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𝜌𝜒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𝜒𝜌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DD141B-D817-EAA2-C728-618FD1F9D0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874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F65D6-E37C-C64C-9092-2B30400B5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40A0-74B0-E446-EC85-99020DC0E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of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B084-D526-A1CE-0DE1-9B69BC967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en-US" b="1" dirty="0"/>
                  <a:t> is our M1 money multiplier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𝐂𝐡𝐚𝐧𝐠𝐞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𝐌𝟏</m:t>
                          </m:r>
                        </m:num>
                        <m:den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𝐂𝐡𝐚𝐧𝐠𝐞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𝐢𝐧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𝐌𝐨𝐧𝐞𝐭𝐚𝐫𝐲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𝐁𝐚𝐬𝐞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𝝌𝝆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Key: </a:t>
                </a:r>
              </a:p>
              <a:p>
                <a:r>
                  <a:rPr lang="en-US" b="1" dirty="0"/>
                  <a:t>It measures how much M1 will change when the monetary base changes multiplied 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𝝎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B084-D526-A1CE-0DE1-9B69BC967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802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4A26-ED9D-48E1-E926-1A7ED2BE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1B260-74B7-9A57-9792-7040826390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74339" cy="4351338"/>
              </a:xfrm>
            </p:spPr>
            <p:txBody>
              <a:bodyPr/>
              <a:lstStyle/>
              <a:p>
                <a:r>
                  <a:rPr lang="en-US" dirty="0"/>
                  <a:t>Our M1 money multiplier depends on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ratio of reserves to deposits: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fraction of M1 money that people want to hold in physical cash: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𝝌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The Central Bank can control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but it cannot directly control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When the M1 money multiplier is known, the Central Bank can indirectly control the supply of M1 money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C1B260-74B7-9A57-9792-704082639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74339" cy="4351338"/>
              </a:xfrm>
              <a:blipFill>
                <a:blip r:embed="rId2"/>
                <a:stretch>
                  <a:fillRect l="-104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1786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C455-B744-D562-0D54-2B9CA67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interest rate is zero?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3D69A-4D59-17B8-B593-338B6941F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1206"/>
          </a:xfrm>
        </p:spPr>
        <p:txBody>
          <a:bodyPr>
            <a:normAutofit/>
          </a:bodyPr>
          <a:lstStyle/>
          <a:p>
            <a:r>
              <a:rPr lang="en-US" dirty="0"/>
              <a:t>We assumed that the Central </a:t>
            </a:r>
            <a:br>
              <a:rPr lang="en-US" dirty="0"/>
            </a:br>
            <a:r>
              <a:rPr lang="en-US" dirty="0"/>
              <a:t>Bank reserves pay no interest, </a:t>
            </a:r>
            <a:br>
              <a:rPr lang="en-US" dirty="0"/>
            </a:br>
            <a:r>
              <a:rPr lang="en-US" dirty="0"/>
              <a:t>while loans and bonds pay </a:t>
            </a:r>
            <a:br>
              <a:rPr lang="en-US" dirty="0"/>
            </a:br>
            <a:r>
              <a:rPr lang="en-US" dirty="0"/>
              <a:t>positive interest</a:t>
            </a:r>
          </a:p>
          <a:p>
            <a:r>
              <a:rPr lang="en-US" dirty="0"/>
              <a:t>What happens when the </a:t>
            </a:r>
            <a:br>
              <a:rPr lang="en-US" dirty="0"/>
            </a:br>
            <a:r>
              <a:rPr lang="en-US" dirty="0"/>
              <a:t>interest becomes zero?</a:t>
            </a:r>
          </a:p>
          <a:p>
            <a:pPr lvl="1"/>
            <a:r>
              <a:rPr lang="en-US" dirty="0"/>
              <a:t>Our model breaks down</a:t>
            </a:r>
          </a:p>
          <a:p>
            <a:pPr lvl="1"/>
            <a:r>
              <a:rPr lang="en-US" dirty="0"/>
              <a:t>Banks are willing to hold </a:t>
            </a:r>
            <a:br>
              <a:rPr lang="en-US" dirty="0"/>
            </a:br>
            <a:r>
              <a:rPr lang="en-US" dirty="0"/>
              <a:t>Central Bank reserves</a:t>
            </a:r>
          </a:p>
          <a:p>
            <a:pPr lvl="1"/>
            <a:r>
              <a:rPr lang="en-US" dirty="0"/>
              <a:t>This weakens the M1 money </a:t>
            </a:r>
            <a:br>
              <a:rPr lang="en-US" dirty="0"/>
            </a:br>
            <a:r>
              <a:rPr lang="en-US" dirty="0"/>
              <a:t>multiplier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296F7-C04D-8EF2-3451-5CA7A1A6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334" y="1613043"/>
            <a:ext cx="6667666" cy="52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89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596B9-B1A1-BA00-5BA5-850EF48E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15770-5230-2C52-E08C-D88DCEEB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34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Why do people hold money, such as cash or checking deposits?</a:t>
                </a:r>
              </a:p>
              <a:p>
                <a:pPr lvl="1"/>
                <a:r>
                  <a:rPr lang="en-US" dirty="0"/>
                  <a:t>Why don’t people hold assets that earn interest instead?</a:t>
                </a:r>
              </a:p>
              <a:p>
                <a:r>
                  <a:rPr lang="en-US" dirty="0"/>
                  <a:t>We’ll start with the Baumol-Tobin model (1956)</a:t>
                </a:r>
              </a:p>
              <a:p>
                <a:pPr lvl="1"/>
                <a:r>
                  <a:rPr lang="en-US" b="1" dirty="0"/>
                  <a:t>M1 money does not pay interest</a:t>
                </a:r>
              </a:p>
              <a:p>
                <a:pPr lvl="1"/>
                <a:r>
                  <a:rPr lang="en-US" b="1" dirty="0"/>
                  <a:t>Assets pay nominal interest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Households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(GDP in real terms), or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(GDP in nominal terms) – 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is nominal price of goods</a:t>
                </a:r>
              </a:p>
              <a:p>
                <a:pPr lvl="1"/>
                <a:r>
                  <a:rPr lang="en-US" dirty="0"/>
                  <a:t>Spend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throughout a period such as a year,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365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Spend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/>
                  <a:t> in (real) fixed costs to go to the bank </a:t>
                </a:r>
                <a:r>
                  <a:rPr lang="en-US" dirty="0"/>
                  <a:t>(ATM fees, time to go, etc.)</a:t>
                </a:r>
              </a:p>
              <a:p>
                <a:pPr lvl="1"/>
                <a:r>
                  <a:rPr lang="en-US" b="1" dirty="0"/>
                  <a:t>Go to the bank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b="1" dirty="0"/>
                  <a:t> number of times per pay period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55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85D2-5D30-31E5-9190-DE5FCD7E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C344-F000-8D8D-60B4-5F0B8DF724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see the </a:t>
                </a:r>
                <a:r>
                  <a:rPr lang="en-US" b="1" dirty="0"/>
                  <a:t>number of times</a:t>
                </a:r>
                <a:br>
                  <a:rPr lang="en-US" b="1" dirty="0"/>
                </a:br>
                <a:r>
                  <a:rPr lang="en-US" b="1" dirty="0"/>
                  <a:t>a household goes to the bank</a:t>
                </a:r>
                <a:br>
                  <a:rPr lang="en-US" b="1" dirty="0"/>
                </a:br>
                <a:r>
                  <a:rPr lang="en-US" b="1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average money balance is</a:t>
                </a:r>
                <a:br>
                  <a:rPr lang="en-US" dirty="0"/>
                </a:br>
                <a:r>
                  <a:rPr lang="en-US" dirty="0"/>
                  <a:t>higher when we go to the bank</a:t>
                </a:r>
                <a:br>
                  <a:rPr lang="en-US" dirty="0"/>
                </a:br>
                <a:r>
                  <a:rPr lang="en-US" dirty="0"/>
                  <a:t>less frequently</a:t>
                </a:r>
              </a:p>
              <a:p>
                <a:r>
                  <a:rPr lang="en-US" dirty="0"/>
                  <a:t>Every time a household goes to </a:t>
                </a:r>
                <a:br>
                  <a:rPr lang="en-US" dirty="0"/>
                </a:br>
                <a:r>
                  <a:rPr lang="en-US" dirty="0"/>
                  <a:t>a bank it must pay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in real </a:t>
                </a:r>
                <a:br>
                  <a:rPr lang="en-US" dirty="0"/>
                </a:br>
                <a:r>
                  <a:rPr lang="en-US" dirty="0"/>
                  <a:t>fixed costs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2C344-F000-8D8D-60B4-5F0B8DF724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8DDFDC4-05A5-C12E-2CA2-068C6C4EF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833" y="1856886"/>
            <a:ext cx="6223167" cy="49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02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less money household hold, the more often they need to go to the bank and the </a:t>
                </a:r>
                <a:r>
                  <a:rPr lang="en-US" b="1" dirty="0"/>
                  <a:t>average money balance held </a:t>
                </a:r>
                <a:r>
                  <a:rPr lang="en-US" dirty="0"/>
                  <a:t>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Households want to minimize overall cost of having money for transactions. Cost has two parts</a:t>
                </a:r>
              </a:p>
              <a:p>
                <a:r>
                  <a:rPr lang="en-US" dirty="0"/>
                  <a:t>First, the household go the bank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 and pays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each time</a:t>
                </a:r>
              </a:p>
              <a:p>
                <a:pPr lvl="1"/>
                <a:r>
                  <a:rPr lang="en-US" dirty="0"/>
                  <a:t>In nominal terms, the </a:t>
                </a:r>
                <a:r>
                  <a:rPr lang="en-US" b="1" dirty="0"/>
                  <a:t>household pays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𝒑𝑭𝑵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Second, if the household goes to the bank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times, it will hold on average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𝒑𝒀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dollars in money</a:t>
                </a:r>
              </a:p>
              <a:p>
                <a:r>
                  <a:rPr lang="en-US" dirty="0"/>
                  <a:t>There is an opportunity cost to hold money – forgone interest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forgone interest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𝒑𝒀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398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6F82-1752-A7D9-35FE-68D2712D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8D3D-1B36-6FF7-04E3-64602382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3D9B0-1180-5393-E0F4-2C3E8E967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the household 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? By </a:t>
                </a:r>
                <a:r>
                  <a:rPr lang="en-US" dirty="0" err="1"/>
                  <a:t>minimizeing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𝑝𝐹𝑁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Our first-order condition 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𝑖𝑝𝑌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Which solves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𝑖𝑌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3D9B0-1180-5393-E0F4-2C3E8E967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56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optimization shows us the household will go more often to the bank if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If nominal interest rate,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, is high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If (real) fixed cost of going to the bank,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/>
                  <a:t>, is low</a:t>
                </a:r>
              </a:p>
              <a:p>
                <a:r>
                  <a:rPr lang="en-US" dirty="0"/>
                  <a:t>If nominal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are high, then the opportunity cost of holding money is high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cheap, then it isn’t a problem to go to the bank more often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94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ABE0-9DFA-80A1-4401-6E872637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Supply and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49A9C-4699-4D7E-CEF1-057AE458E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10</a:t>
            </a:r>
          </a:p>
        </p:txBody>
      </p:sp>
    </p:spTree>
    <p:extLst>
      <p:ext uri="{BB962C8B-B14F-4D97-AF65-F5344CB8AC3E}">
        <p14:creationId xmlns:p14="http://schemas.microsoft.com/office/powerpoint/2010/main" val="3838082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Real Money Balances</a:t>
                </a:r>
              </a:p>
              <a:p>
                <a:pPr lvl="1"/>
                <a:r>
                  <a:rPr lang="en-US" dirty="0"/>
                  <a:t>Rearrange: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and nominal average money balance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get </a:t>
                </a:r>
                <a:r>
                  <a:rPr lang="en-US" b="1" dirty="0"/>
                  <a:t>real “average” money balance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Key question: How many goods would the household be able to buy with the amount of money it hold?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is high – if the household wants to spend more, it holds more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is low – opportunity cost to hold money is low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When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dirty="0"/>
                  <a:t> is high – going to the bank is costly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1049" t="-2771" b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294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Baumol-Tobin model shows the</a:t>
                </a:r>
                <a:br>
                  <a:rPr lang="en-US" dirty="0"/>
                </a:br>
                <a:r>
                  <a:rPr lang="en-US" b="1" dirty="0"/>
                  <a:t>demand for money </a:t>
                </a:r>
                <a:r>
                  <a:rPr lang="en-US" dirty="0"/>
                  <a:t>as a </a:t>
                </a:r>
                <a:r>
                  <a:rPr lang="en-US" b="1" dirty="0"/>
                  <a:t>tradeoff</a:t>
                </a:r>
                <a:br>
                  <a:rPr lang="en-US" b="1" dirty="0"/>
                </a:br>
                <a:r>
                  <a:rPr lang="en-US" b="1" dirty="0"/>
                  <a:t>between nominal interest and </a:t>
                </a:r>
                <a:br>
                  <a:rPr lang="en-US" b="1" dirty="0"/>
                </a:br>
                <a:r>
                  <a:rPr lang="en-US" b="1" dirty="0"/>
                  <a:t>real money held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An increase in real fixed costs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will shift the money-demand curve</a:t>
                </a:r>
                <a:br>
                  <a:rPr lang="en-US" dirty="0"/>
                </a:br>
                <a:r>
                  <a:rPr lang="en-US" dirty="0"/>
                  <a:t>to the right</a:t>
                </a:r>
              </a:p>
              <a:p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will also shift</a:t>
                </a:r>
                <a:br>
                  <a:rPr lang="en-US" dirty="0"/>
                </a:br>
                <a:r>
                  <a:rPr lang="en-US" dirty="0"/>
                  <a:t>the money-demand curve to the </a:t>
                </a:r>
                <a:br>
                  <a:rPr lang="en-US" dirty="0"/>
                </a:br>
                <a:r>
                  <a:rPr lang="en-US" dirty="0"/>
                  <a:t>right as households make more </a:t>
                </a:r>
                <a:br>
                  <a:rPr lang="en-US" dirty="0"/>
                </a:br>
                <a:r>
                  <a:rPr lang="en-US" dirty="0"/>
                  <a:t>transactions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93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868FFA-3454-A27C-0924-8AAF8A16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46" y="2137320"/>
            <a:ext cx="5885054" cy="47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92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6281-39E2-C0E8-EF7D-CD3782CB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Money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can think of a generalized</a:t>
                </a:r>
                <a:br>
                  <a:rPr lang="en-US" dirty="0"/>
                </a:br>
                <a:r>
                  <a:rPr lang="en-US" dirty="0"/>
                  <a:t>money-demand function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1" dirty="0"/>
                  <a:t>Increasing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b="1" dirty="0"/>
                  <a:t>Decreasing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𝑌𝐹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dirty="0"/>
                  <a:t>  is just a </a:t>
                </a:r>
                <a:br>
                  <a:rPr lang="en-US" dirty="0"/>
                </a:br>
                <a:r>
                  <a:rPr lang="en-US" dirty="0"/>
                  <a:t>special case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with particular assumptions</a:t>
                </a:r>
              </a:p>
              <a:p>
                <a:r>
                  <a:rPr lang="en-US" dirty="0"/>
                  <a:t>Lucas and </a:t>
                </a:r>
                <a:r>
                  <a:rPr lang="en-US" dirty="0" err="1"/>
                  <a:t>Nicolini</a:t>
                </a:r>
                <a:r>
                  <a:rPr lang="en-US" dirty="0"/>
                  <a:t> (2015) and </a:t>
                </a:r>
                <a:br>
                  <a:rPr lang="en-US" dirty="0"/>
                </a:br>
                <a:r>
                  <a:rPr lang="en-US" dirty="0" err="1"/>
                  <a:t>Kurlat</a:t>
                </a:r>
                <a:r>
                  <a:rPr lang="en-US" dirty="0"/>
                  <a:t> (2019) find that demand</a:t>
                </a:r>
                <a:br>
                  <a:rPr lang="en-US" dirty="0"/>
                </a:br>
                <a:r>
                  <a:rPr lang="en-US" dirty="0"/>
                  <a:t>for money is relatively stable</a:t>
                </a:r>
                <a:br>
                  <a:rPr lang="en-US" dirty="0"/>
                </a:br>
                <a:r>
                  <a:rPr lang="en-US" dirty="0"/>
                  <a:t>predicted by Baumol-Tobin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A2F4F4-816B-24BF-1CDF-11B1C8693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874339" cy="5032375"/>
              </a:xfrm>
              <a:blipFill>
                <a:blip r:embed="rId2"/>
                <a:stretch>
                  <a:fillRect l="-932" t="-2771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3FD9C2-2743-94D8-02CF-7041A6C6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116"/>
            <a:ext cx="5953557" cy="46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41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7FB58-C42D-91B7-8FDE-F7D9A3D8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Levels and Inflation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6F998-3C82-F414-A48A-68B767B76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11</a:t>
            </a:r>
          </a:p>
        </p:txBody>
      </p:sp>
    </p:spTree>
    <p:extLst>
      <p:ext uri="{BB962C8B-B14F-4D97-AF65-F5344CB8AC3E}">
        <p14:creationId xmlns:p14="http://schemas.microsoft.com/office/powerpoint/2010/main" val="3074068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FFE-C51E-EDFD-FFD4-C3D5E5CE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b="1" dirty="0"/>
                  <a:t>Inflation is a generalized increase in the level of prices</a:t>
                </a:r>
              </a:p>
              <a:p>
                <a:r>
                  <a:rPr lang="en-US" dirty="0"/>
                  <a:t>To measure inflation with a price index, we need a “basket of goods”</a:t>
                </a:r>
              </a:p>
              <a:p>
                <a:pPr lvl="1"/>
                <a:r>
                  <a:rPr lang="en-US" dirty="0"/>
                  <a:t>This basket lists specific quantities of various goods and services</a:t>
                </a:r>
              </a:p>
              <a:p>
                <a:pPr lvl="1"/>
                <a:r>
                  <a:rPr lang="en-US" dirty="0"/>
                  <a:t>We measure total prices change from the various changes in the basket</a:t>
                </a:r>
              </a:p>
              <a:p>
                <a:pPr lvl="1"/>
                <a:r>
                  <a:rPr lang="en-US" dirty="0"/>
                  <a:t>Note: the basket of goods does change over time</a:t>
                </a:r>
              </a:p>
              <a:p>
                <a:r>
                  <a:rPr lang="en-US" dirty="0"/>
                  <a:t>GDP Deflator</a:t>
                </a:r>
              </a:p>
              <a:p>
                <a:pPr lvl="1"/>
                <a:r>
                  <a:rPr lang="en-US" dirty="0"/>
                  <a:t>Is a side product of calculating real GDP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GDP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Deflator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Nominal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GDP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Real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GDP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example, using 2017 prices, so that real GDP in 2018 was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$2,550</m:t>
                    </m:r>
                  </m:oMath>
                </a14:m>
                <a:r>
                  <a:rPr lang="en-US" dirty="0"/>
                  <a:t>, but nominal GDP was $1,860 our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GDP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Deflato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2018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$1,860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$2,550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≈73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Given our 2017 Base year is 100, our price level fell from 100 to 73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b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64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FFE-C51E-EDFD-FFD4-C3D5E5CE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51113"/>
                <a:ext cx="11098698" cy="5406887"/>
              </a:xfrm>
            </p:spPr>
            <p:txBody>
              <a:bodyPr/>
              <a:lstStyle/>
              <a:p>
                <a:r>
                  <a:rPr lang="en-US" dirty="0"/>
                  <a:t>Consumer Price Index</a:t>
                </a:r>
              </a:p>
              <a:p>
                <a:pPr lvl="1"/>
                <a:r>
                  <a:rPr lang="en-US" dirty="0"/>
                  <a:t>The most commonly used price index (note that there are several types of CPIs)</a:t>
                </a:r>
              </a:p>
              <a:p>
                <a:pPr lvl="1"/>
                <a:r>
                  <a:rPr lang="en-US" dirty="0"/>
                  <a:t>It weighs prices of different good and services by how much they are </a:t>
                </a:r>
                <a:r>
                  <a:rPr lang="en-US" b="1" u="sng" dirty="0"/>
                  <a:t>consumed</a:t>
                </a:r>
                <a:r>
                  <a:rPr lang="en-US" b="1" dirty="0"/>
                  <a:t> </a:t>
                </a:r>
                <a:r>
                  <a:rPr lang="en-US" dirty="0"/>
                  <a:t>not produced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CPI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𝑗𝑡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quantity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𝑗𝑡</m:t>
                        </m:r>
                      </m:sub>
                    </m:sSub>
                  </m:oMath>
                </a14:m>
                <a:r>
                  <a:rPr lang="en-US" dirty="0"/>
                  <a:t> is the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and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price of good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(or the base period)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9A7F9C-7F36-7484-9888-51A335435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51113"/>
                <a:ext cx="11098698" cy="5406887"/>
              </a:xfrm>
              <a:blipFill>
                <a:blip r:embed="rId2"/>
                <a:stretch>
                  <a:fillRect l="-1030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1FA63A8-EE17-272F-5937-9F2530238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31653"/>
                  </p:ext>
                </p:extLst>
              </p:nvPr>
            </p:nvGraphicFramePr>
            <p:xfrm>
              <a:off x="1013791" y="4612005"/>
              <a:ext cx="9809924" cy="2245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481">
                      <a:extLst>
                        <a:ext uri="{9D8B030D-6E8A-4147-A177-3AD203B41FA5}">
                          <a16:colId xmlns:a16="http://schemas.microsoft.com/office/drawing/2014/main" val="2912365102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3038090059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4073492011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16611980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Good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Quantity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Price in 2017: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Price in 2018: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𝒋𝒕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75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Ferrari (units)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34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Caviar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2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Champagne (liters)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360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Basket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013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08513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1FA63A8-EE17-272F-5937-9F2530238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31653"/>
                  </p:ext>
                </p:extLst>
              </p:nvPr>
            </p:nvGraphicFramePr>
            <p:xfrm>
              <a:off x="1013791" y="4612005"/>
              <a:ext cx="9809924" cy="22459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52481">
                      <a:extLst>
                        <a:ext uri="{9D8B030D-6E8A-4147-A177-3AD203B41FA5}">
                          <a16:colId xmlns:a16="http://schemas.microsoft.com/office/drawing/2014/main" val="2912365102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3038090059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4073492011"/>
                        </a:ext>
                      </a:extLst>
                    </a:gridCol>
                    <a:gridCol w="2452481">
                      <a:extLst>
                        <a:ext uri="{9D8B030D-6E8A-4147-A177-3AD203B41FA5}">
                          <a16:colId xmlns:a16="http://schemas.microsoft.com/office/drawing/2014/main" val="1661198036"/>
                        </a:ext>
                      </a:extLst>
                    </a:gridCol>
                  </a:tblGrid>
                  <a:tr h="391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677" r="-300000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18" t="-9677" r="-201554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485" t="-9677" r="-100515" b="-49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36" t="-9677" r="-1036" b="-496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857537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Ferrari (units)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2345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Caviar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265245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Champagne (liters)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13604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Total Basket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80135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08513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3A629B-0E92-968E-A69F-EE2AE3326ABD}"/>
              </a:ext>
            </a:extLst>
          </p:cNvPr>
          <p:cNvSpPr txBox="1"/>
          <p:nvPr/>
        </p:nvSpPr>
        <p:spPr>
          <a:xfrm>
            <a:off x="10823715" y="5426765"/>
            <a:ext cx="111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10% increase in prices</a:t>
            </a:r>
          </a:p>
        </p:txBody>
      </p:sp>
    </p:spTree>
    <p:extLst>
      <p:ext uri="{BB962C8B-B14F-4D97-AF65-F5344CB8AC3E}">
        <p14:creationId xmlns:p14="http://schemas.microsoft.com/office/powerpoint/2010/main" val="128360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443D-1094-3289-BF0D-879E313D5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Price Levels and Inflation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7778-A6AD-A0A6-6575-C5733C51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dirty="0"/>
              <a:t>Producer Price Index</a:t>
            </a:r>
          </a:p>
          <a:p>
            <a:pPr lvl="1"/>
            <a:r>
              <a:rPr lang="en-US" dirty="0"/>
              <a:t>This is an index that measures the average changes over time in selling prices received by domestic producers of goods</a:t>
            </a:r>
          </a:p>
          <a:p>
            <a:pPr lvl="1"/>
            <a:r>
              <a:rPr lang="en-US" dirty="0"/>
              <a:t>They may differ from consumer prices due to subsidies, sales taxes, excise taxes, or distribution costs</a:t>
            </a:r>
          </a:p>
          <a:p>
            <a:pPr lvl="1"/>
            <a:r>
              <a:rPr lang="en-US" dirty="0"/>
              <a:t>BLS classifies producer price indexes calculated from cooperating companies</a:t>
            </a:r>
          </a:p>
          <a:p>
            <a:r>
              <a:rPr lang="en-US" dirty="0"/>
              <a:t>PPI are a basket of good used to calculate our GDP Deflator </a:t>
            </a:r>
          </a:p>
          <a:p>
            <a:r>
              <a:rPr lang="en-US" dirty="0"/>
              <a:t>BLS publishes a family of price indexes </a:t>
            </a:r>
          </a:p>
          <a:p>
            <a:pPr lvl="1"/>
            <a:r>
              <a:rPr lang="en-US" dirty="0"/>
              <a:t>Industry </a:t>
            </a:r>
          </a:p>
          <a:p>
            <a:pPr lvl="1"/>
            <a:r>
              <a:rPr lang="en-US" dirty="0"/>
              <a:t>Commodities</a:t>
            </a:r>
          </a:p>
          <a:p>
            <a:pPr lvl="1"/>
            <a:r>
              <a:rPr lang="en-US" dirty="0"/>
              <a:t>Commodity-based Final Demand-Intermediate Demand System</a:t>
            </a:r>
          </a:p>
          <a:p>
            <a:pPr lvl="2"/>
            <a:r>
              <a:rPr lang="en-US" dirty="0"/>
              <a:t>This regroups commodity indexes into subproduct classes depending on the final product</a:t>
            </a:r>
          </a:p>
        </p:txBody>
      </p:sp>
    </p:spTree>
    <p:extLst>
      <p:ext uri="{BB962C8B-B14F-4D97-AF65-F5344CB8AC3E}">
        <p14:creationId xmlns:p14="http://schemas.microsoft.com/office/powerpoint/2010/main" val="180975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256E-3411-6BAB-BBC2-3FC94DFB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7D6D8-9DD6-E673-DF1C-E9CF30D5A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Inflation is a generalized increase in the level of prices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We use percent changes in the price index to calculate inflation</a:t>
                </a:r>
              </a:p>
              <a:p>
                <a:pPr lvl="1"/>
                <a:r>
                  <a:rPr lang="en-US" dirty="0"/>
                  <a:t>For our GDP Deflator: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−1=−27%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our CPI: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−1=10%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GDP Deflator comes from PPIs, but our CPIs will display similar movements in the US</a:t>
                </a:r>
              </a:p>
              <a:p>
                <a:pPr lvl="1"/>
                <a:r>
                  <a:rPr lang="en-US" dirty="0"/>
                  <a:t>However, this is not always the case in all countries</a:t>
                </a:r>
              </a:p>
              <a:p>
                <a:pPr lvl="1"/>
                <a:r>
                  <a:rPr lang="en-US" dirty="0"/>
                  <a:t>Oil exporters can experience a large change in GDP deflator but a small change in the CPI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7D6D8-9DD6-E673-DF1C-E9CF30D5A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872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256E-3411-6BAB-BBC2-3FC94DFB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7D6D8-9DD6-E673-DF1C-E9CF30D5A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Inflation was highly volatile</a:t>
            </a:r>
            <a:br>
              <a:rPr lang="en-US" dirty="0"/>
            </a:br>
            <a:r>
              <a:rPr lang="en-US" dirty="0"/>
              <a:t>until the 1950s</a:t>
            </a:r>
          </a:p>
          <a:p>
            <a:r>
              <a:rPr lang="en-US" dirty="0"/>
              <a:t>There was inflationary and </a:t>
            </a:r>
            <a:br>
              <a:rPr lang="en-US" dirty="0"/>
            </a:br>
            <a:r>
              <a:rPr lang="en-US" dirty="0"/>
              <a:t>deflationary periods during</a:t>
            </a:r>
            <a:br>
              <a:rPr lang="en-US" dirty="0"/>
            </a:br>
            <a:r>
              <a:rPr lang="en-US" dirty="0"/>
              <a:t>this time</a:t>
            </a:r>
          </a:p>
          <a:p>
            <a:r>
              <a:rPr lang="en-US" dirty="0"/>
              <a:t>There was general inflation</a:t>
            </a:r>
            <a:br>
              <a:rPr lang="en-US" dirty="0"/>
            </a:br>
            <a:r>
              <a:rPr lang="en-US" dirty="0"/>
              <a:t>during the 1970s</a:t>
            </a:r>
          </a:p>
          <a:p>
            <a:r>
              <a:rPr lang="en-US" dirty="0"/>
              <a:t>By the mid-1980s inflation</a:t>
            </a:r>
            <a:br>
              <a:rPr lang="en-US" dirty="0"/>
            </a:br>
            <a:r>
              <a:rPr lang="en-US" dirty="0"/>
              <a:t>has been low and stable</a:t>
            </a:r>
            <a:br>
              <a:rPr lang="en-US" dirty="0"/>
            </a:br>
            <a:r>
              <a:rPr lang="en-US" dirty="0"/>
              <a:t>until the Covid-19 </a:t>
            </a:r>
            <a:br>
              <a:rPr lang="en-US" dirty="0"/>
            </a:br>
            <a:r>
              <a:rPr lang="en-US" dirty="0"/>
              <a:t>pandemic which peaked at</a:t>
            </a:r>
            <a:br>
              <a:rPr lang="en-US" dirty="0"/>
            </a:br>
            <a:r>
              <a:rPr lang="en-US" dirty="0"/>
              <a:t>9.1% in June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D09A-FE71-1DB0-3BCB-92C37BBC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660" y="1467703"/>
            <a:ext cx="7112340" cy="53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0B14-71DB-2BB2-AEA2-9BEC15A3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and Real Interest 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927F2-B3D1-AD1E-9ABD-A283E68B8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Nominal Interest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interest rate expressed </a:t>
                </a:r>
                <a:r>
                  <a:rPr lang="en-US" b="1" dirty="0"/>
                  <a:t>in dollars </a:t>
                </a:r>
                <a:r>
                  <a:rPr lang="en-US" dirty="0"/>
                  <a:t>instead of goods</a:t>
                </a:r>
              </a:p>
              <a:p>
                <a:pPr lvl="1"/>
                <a:r>
                  <a:rPr lang="en-US" dirty="0"/>
                  <a:t>A lender gives a borrower one dollar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borrower pays the lender back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Real Interest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interest rate expressed </a:t>
                </a:r>
                <a:r>
                  <a:rPr lang="en-US" b="1" dirty="0"/>
                  <a:t>in goods </a:t>
                </a:r>
                <a:r>
                  <a:rPr lang="en-US" dirty="0"/>
                  <a:t>instead of dollars</a:t>
                </a:r>
              </a:p>
              <a:p>
                <a:r>
                  <a:rPr lang="en-US" b="1" dirty="0"/>
                  <a:t>Fisher’s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Uncertainty</a:t>
                </a:r>
              </a:p>
              <a:p>
                <a:pPr lvl="1"/>
                <a:r>
                  <a:rPr lang="en-US" dirty="0"/>
                  <a:t>There is uncertainty for what inflation will be</a:t>
                </a:r>
              </a:p>
              <a:p>
                <a:pPr lvl="1"/>
                <a:r>
                  <a:rPr lang="en-US" b="1" dirty="0"/>
                  <a:t>Ex-ante</a:t>
                </a:r>
                <a:r>
                  <a:rPr lang="en-US" dirty="0"/>
                  <a:t> </a:t>
                </a:r>
                <a:r>
                  <a:rPr lang="en-US" b="1" dirty="0"/>
                  <a:t>real interest rates based on inflation expectation</a:t>
                </a:r>
                <a:endParaRPr lang="en-US" dirty="0"/>
              </a:p>
              <a:p>
                <a:pPr lvl="1"/>
                <a:r>
                  <a:rPr lang="en-US" b="1" dirty="0"/>
                  <a:t>Ex-post</a:t>
                </a:r>
                <a:r>
                  <a:rPr lang="en-US" dirty="0"/>
                  <a:t> </a:t>
                </a:r>
                <a:r>
                  <a:rPr lang="en-US" b="1" dirty="0"/>
                  <a:t>real interest rates based on what actually happened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E927F2-B3D1-AD1E-9ABD-A283E68B8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34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B455-C244-228B-8422-9C8FE059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1448E-8D07-F1C4-0A39-1E51D95F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Up until now we have worked with real terms or in units of goods</a:t>
            </a:r>
          </a:p>
          <a:p>
            <a:r>
              <a:rPr lang="en-US" dirty="0"/>
              <a:t>We’ll now cover </a:t>
            </a:r>
            <a:r>
              <a:rPr lang="en-US" b="1" dirty="0"/>
              <a:t>monetary topics </a:t>
            </a:r>
            <a:r>
              <a:rPr lang="en-US" dirty="0"/>
              <a:t>and </a:t>
            </a:r>
            <a:r>
              <a:rPr lang="en-US" b="1" dirty="0"/>
              <a:t>nominal terms</a:t>
            </a:r>
          </a:p>
          <a:p>
            <a:r>
              <a:rPr lang="en-US" dirty="0"/>
              <a:t>What is money? </a:t>
            </a:r>
          </a:p>
          <a:p>
            <a:pPr lvl="1"/>
            <a:r>
              <a:rPr lang="en-US" dirty="0"/>
              <a:t>This is a bit trickier than you first think about it</a:t>
            </a:r>
          </a:p>
          <a:p>
            <a:r>
              <a:rPr lang="en-US" dirty="0"/>
              <a:t>Our standard answer 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 store of value</a:t>
            </a:r>
            <a:r>
              <a:rPr lang="en-US" dirty="0"/>
              <a:t>: you can save it and use it later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 unit of account</a:t>
            </a:r>
            <a:r>
              <a:rPr lang="en-US" dirty="0"/>
              <a:t>: you can express prices of goods and services with 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 medium of exchange</a:t>
            </a:r>
            <a:r>
              <a:rPr lang="en-US" dirty="0"/>
              <a:t>: money changes hands when people pay for goods</a:t>
            </a:r>
          </a:p>
          <a:p>
            <a:r>
              <a:rPr lang="en-US" dirty="0"/>
              <a:t>Money has taken different forms throughout history</a:t>
            </a:r>
          </a:p>
          <a:p>
            <a:pPr lvl="1"/>
            <a:r>
              <a:rPr lang="en-US" dirty="0"/>
              <a:t>Paper, coins, gold, silver, cigarettes, etc. What about crypto?</a:t>
            </a:r>
          </a:p>
        </p:txBody>
      </p:sp>
    </p:spTree>
    <p:extLst>
      <p:ext uri="{BB962C8B-B14F-4D97-AF65-F5344CB8AC3E}">
        <p14:creationId xmlns:p14="http://schemas.microsoft.com/office/powerpoint/2010/main" val="1820912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A646-A863-6DB6-D5E4-D1FE4928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9E149-832F-D3A2-25B1-FDF0659C2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94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Money is supplied jointly between the Central Bank and private banks</a:t>
                </a:r>
              </a:p>
              <a:p>
                <a:pPr lvl="1"/>
                <a:r>
                  <a:rPr lang="en-US" dirty="0"/>
                  <a:t>The Central Bank directly controls the monetary base and understand the M1 money multiplier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Households demand money comes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comes from household optimizing how much money to hold</a:t>
                </a:r>
              </a:p>
              <a:p>
                <a:r>
                  <a:rPr lang="en-US" b="1" dirty="0"/>
                  <a:t>Money Market Equilibrium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sup>
                      </m:sSup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What can change equilibrium?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Change in price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Change in nominal interest rates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Change in GDP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01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970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Money Market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Money Market Equilibrium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Suppose the Central Bank </a:t>
                </a:r>
                <a:r>
                  <a:rPr lang="en-US" b="1" dirty="0"/>
                  <a:t>increases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</m:oMath>
                </a14:m>
                <a:r>
                  <a:rPr lang="en-US" dirty="0"/>
                  <a:t>, what would have to change to restore equilibrium?</a:t>
                </a:r>
              </a:p>
              <a:p>
                <a:r>
                  <a:rPr lang="en-US" dirty="0"/>
                  <a:t>Either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could rise</a:t>
                </a:r>
                <a:r>
                  <a:rPr lang="en-US" dirty="0"/>
                  <a:t>, then the same amount of real transactions requires more money, so households will want to hold extra money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could fall</a:t>
                </a:r>
                <a:r>
                  <a:rPr lang="en-US" dirty="0"/>
                  <a:t>, so the opportunity cost for holding money falls and household hold more of it,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could rise</a:t>
                </a:r>
                <a:r>
                  <a:rPr lang="en-US" dirty="0"/>
                  <a:t>, so there are more real transactions to carry out, which require more money?</a:t>
                </a:r>
              </a:p>
              <a:p>
                <a:r>
                  <a:rPr lang="en-US" dirty="0"/>
                  <a:t>The Real Business Cycle Model was money neutral, but we’ll look at additional models where money is not neutral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771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669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Economy in Steady State with a Constant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We’ll look at several scenarios in the money market</a:t>
                </a:r>
              </a:p>
              <a:p>
                <a:r>
                  <a:rPr lang="en-US" u="sng" dirty="0"/>
                  <a:t>First Scenario</a:t>
                </a:r>
                <a:r>
                  <a:rPr lang="en-US" dirty="0"/>
                  <a:t>: An economy in steady state with a constant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will be constant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constant,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Key: if we are in a steady state, with constant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/>
                  <a:t>, any increase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sup>
                    </m:sSup>
                  </m:oMath>
                </a14:m>
                <a:r>
                  <a:rPr lang="en-US" b="1" dirty="0"/>
                  <a:t> will lead to an increase in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People want a certain level of real money balances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9" y="1825624"/>
                <a:ext cx="10515600" cy="5032375"/>
              </a:xfrm>
              <a:blipFill>
                <a:blip r:embed="rId2"/>
                <a:stretch>
                  <a:fillRect l="-96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374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AEC9-626C-D5A9-73E1-386D5B86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Economy in Steady State with a Growing Money Supply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138" y="1825624"/>
                <a:ext cx="10969487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u="sng" dirty="0"/>
                  <a:t>Second Scenario</a:t>
                </a:r>
                <a:r>
                  <a:rPr lang="en-US" dirty="0"/>
                  <a:t>: An Economy in Steady State with a Growing Money Supply</a:t>
                </a:r>
              </a:p>
              <a:p>
                <a:pPr lvl="1"/>
                <a:r>
                  <a:rPr lang="en-US" dirty="0"/>
                  <a:t>We’ll maintain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constant</a:t>
                </a:r>
              </a:p>
              <a:p>
                <a:pPr lvl="1"/>
                <a:r>
                  <a:rPr lang="en-US" dirty="0"/>
                  <a:t>Now we’ll assume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grows at a constant rate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Prices and inflation grow 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    and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Nominal interest rates grow 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Money Market Equilibrium is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Prices must grow to keep money balances constant if money supply grows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are constant and people want constant real money balances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8F5E7A-9EEE-E4A2-FFF9-4611797CB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138" y="1825624"/>
                <a:ext cx="10969487" cy="5032375"/>
              </a:xfrm>
              <a:blipFill>
                <a:blip r:embed="rId2"/>
                <a:stretch>
                  <a:fillRect l="-809" t="-1763" r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382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Economy in Steady State with a Growing Money Supply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F5DD-0467-8162-4916-3FE59492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76"/>
          </a:xfrm>
        </p:spPr>
        <p:txBody>
          <a:bodyPr/>
          <a:lstStyle/>
          <a:p>
            <a:r>
              <a:rPr lang="en-US" dirty="0"/>
              <a:t>Each dot represents a country</a:t>
            </a:r>
          </a:p>
          <a:p>
            <a:r>
              <a:rPr lang="en-US" dirty="0"/>
              <a:t>It plots the growth of inflation</a:t>
            </a:r>
            <a:br>
              <a:rPr lang="en-US" dirty="0"/>
            </a:br>
            <a:r>
              <a:rPr lang="en-US" dirty="0"/>
              <a:t>on the y-axis with the growth</a:t>
            </a:r>
            <a:br>
              <a:rPr lang="en-US" dirty="0"/>
            </a:br>
            <a:r>
              <a:rPr lang="en-US" dirty="0"/>
              <a:t>of money supply between </a:t>
            </a:r>
            <a:br>
              <a:rPr lang="en-US" dirty="0"/>
            </a:br>
            <a:r>
              <a:rPr lang="en-US" dirty="0"/>
              <a:t>1970 and 2017</a:t>
            </a:r>
          </a:p>
          <a:p>
            <a:r>
              <a:rPr lang="en-US" dirty="0"/>
              <a:t>There is a linear association</a:t>
            </a:r>
            <a:br>
              <a:rPr lang="en-US" dirty="0"/>
            </a:br>
            <a:r>
              <a:rPr lang="en-US" dirty="0"/>
              <a:t>between growth of money </a:t>
            </a:r>
            <a:br>
              <a:rPr lang="en-US" dirty="0"/>
            </a:br>
            <a:r>
              <a:rPr lang="en-US" dirty="0"/>
              <a:t>supply and inflation</a:t>
            </a:r>
          </a:p>
          <a:p>
            <a:r>
              <a:rPr lang="en-US" dirty="0"/>
              <a:t>Some countries have low inflation</a:t>
            </a:r>
            <a:br>
              <a:rPr lang="en-US" dirty="0"/>
            </a:br>
            <a:r>
              <a:rPr lang="en-US" dirty="0"/>
              <a:t>even if their money supply growth</a:t>
            </a:r>
            <a:br>
              <a:rPr lang="en-US" dirty="0"/>
            </a:br>
            <a:r>
              <a:rPr lang="en-US" dirty="0"/>
              <a:t>was higher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3C0BC-7441-B71E-012B-0DCD9B6C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7245"/>
            <a:ext cx="6098305" cy="47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083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840278" cy="4893227"/>
              </a:xfrm>
            </p:spPr>
            <p:txBody>
              <a:bodyPr/>
              <a:lstStyle/>
              <a:p>
                <a:r>
                  <a:rPr lang="en-US" u="sng" dirty="0"/>
                  <a:t>Third Scenario</a:t>
                </a:r>
                <a:r>
                  <a:rPr lang="en-US" dirty="0"/>
                  <a:t>: A Growing Economy</a:t>
                </a:r>
              </a:p>
              <a:p>
                <a:r>
                  <a:rPr lang="en-US" dirty="0"/>
                  <a:t>Suppose we have an economy at steady-state-with-growth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grows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and a real constant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grows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find the inflation rate by taking the derivative with respect to time: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𝑑𝑌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This gets us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840278" cy="4893227"/>
              </a:xfrm>
              <a:blipFill>
                <a:blip r:embed="rId2"/>
                <a:stretch>
                  <a:fillRect l="-1054" t="-2073" r="-1054" b="-1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739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From our first derivative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We have the elasticity of money demand with respect to GDP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GDP rises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1%</m:t>
                    </m:r>
                  </m:oMath>
                </a14:m>
                <a:r>
                  <a:rPr lang="en-US" dirty="0"/>
                  <a:t>, how much does demand for real money balances grow?</a:t>
                </a:r>
              </a:p>
              <a:p>
                <a:r>
                  <a:rPr lang="en-US" dirty="0"/>
                  <a:t>We can use our elasticity to answer this question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279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If our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is such that our elasticity is constant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inflation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constant,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will be constant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reduce our equation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390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Growing Economy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</p:spPr>
            <p:txBody>
              <a:bodyPr/>
              <a:lstStyle/>
              <a:p>
                <a:r>
                  <a:rPr lang="en-US" dirty="0"/>
                  <a:t>What does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tell us?</a:t>
                </a:r>
              </a:p>
              <a:p>
                <a:r>
                  <a:rPr lang="en-US" b="1" dirty="0"/>
                  <a:t>A growing economy will have lower inflation from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b="1" dirty="0"/>
                  <a:t>, ceteris paribus</a:t>
                </a:r>
              </a:p>
              <a:p>
                <a:pPr lvl="1"/>
                <a:r>
                  <a:rPr lang="en-US" dirty="0"/>
                  <a:t>A growing economy will have more transactions and higher demand for real money balances, so the economy can absorb growing quantities of money without inflation.</a:t>
                </a:r>
              </a:p>
              <a:p>
                <a:r>
                  <a:rPr lang="en-US" dirty="0"/>
                  <a:t>This equation also includes steady-state without growth as special cases</a:t>
                </a:r>
              </a:p>
              <a:p>
                <a:r>
                  <a:rPr lang="en-US" b="1" dirty="0"/>
                  <a:t>Key: What does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1" dirty="0"/>
                  <a:t> tell us</a:t>
                </a:r>
                <a:r>
                  <a:rPr lang="en-US" dirty="0"/>
                  <a:t>?</a:t>
                </a:r>
              </a:p>
              <a:p>
                <a:r>
                  <a:rPr lang="en-US" b="1" dirty="0"/>
                  <a:t>It measures how much money demand grows as the economy grows</a:t>
                </a:r>
              </a:p>
              <a:p>
                <a:pPr lvl="1"/>
                <a:r>
                  <a:rPr lang="en-US" dirty="0"/>
                  <a:t>The higher the elasticity, the faster the money supply can grow without leading to inflation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893227"/>
              </a:xfrm>
              <a:blipFill>
                <a:blip r:embed="rId2"/>
                <a:stretch>
                  <a:fillRect l="-906" t="-2073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55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need money? Why don’t we just barter?</a:t>
            </a:r>
          </a:p>
          <a:p>
            <a:r>
              <a:rPr lang="en-US" dirty="0"/>
              <a:t>Money solves the issue of “double coincidence of wants”</a:t>
            </a:r>
          </a:p>
          <a:p>
            <a:pPr lvl="1"/>
            <a:r>
              <a:rPr lang="en-US" dirty="0"/>
              <a:t>With money I don’t need to track down </a:t>
            </a:r>
            <a:r>
              <a:rPr lang="en-US" b="1" dirty="0"/>
              <a:t>people who have exactly what I want </a:t>
            </a:r>
            <a:r>
              <a:rPr lang="en-US" dirty="0"/>
              <a:t>and </a:t>
            </a:r>
            <a:r>
              <a:rPr lang="en-US" b="1" dirty="0"/>
              <a:t>they want exactly what I have</a:t>
            </a:r>
          </a:p>
          <a:p>
            <a:pPr lvl="1"/>
            <a:r>
              <a:rPr lang="en-US" dirty="0"/>
              <a:t>We can exchange goods and services with money to solve this double coincidence of wants</a:t>
            </a:r>
          </a:p>
          <a:p>
            <a:pPr lvl="1"/>
            <a:r>
              <a:rPr lang="en-US" dirty="0"/>
              <a:t>Search costs matter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9917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43191-6FF0-E5B6-9B27-C4A9FBB1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One-Time Increase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16E03-3B93-0C9D-892E-4B9A79F8F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34330" cy="5032375"/>
              </a:xfrm>
            </p:spPr>
            <p:txBody>
              <a:bodyPr>
                <a:normAutofit/>
              </a:bodyPr>
              <a:lstStyle/>
              <a:p>
                <a:r>
                  <a:rPr lang="en-US" u="sng" dirty="0"/>
                  <a:t>Fourth Scenario</a:t>
                </a:r>
                <a:r>
                  <a:rPr lang="en-US" dirty="0"/>
                  <a:t>: Suppose we are starting from the </a:t>
                </a:r>
                <a:r>
                  <a:rPr lang="en-US" b="1" dirty="0"/>
                  <a:t>steady state </a:t>
                </a:r>
                <a:r>
                  <a:rPr lang="en-US" dirty="0"/>
                  <a:t>with a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and we have an increase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What happens?</a:t>
                </a:r>
              </a:p>
              <a:p>
                <a:pPr lvl="1"/>
                <a:r>
                  <a:rPr lang="en-US" dirty="0"/>
                  <a:t>We go to a new constant-money-supply steady state with a higher price level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goes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effect on prices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means that the price jump will be proportional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increase</a:t>
                </a:r>
              </a:p>
              <a:p>
                <a:pPr lvl="1"/>
                <a:r>
                  <a:rPr lang="en-US" dirty="0"/>
                  <a:t>But does everyone react at the same time? Who is left holding the money?</a:t>
                </a:r>
              </a:p>
              <a:p>
                <a:pPr lvl="1"/>
                <a:r>
                  <a:rPr lang="en-US" dirty="0"/>
                  <a:t>In Chapter 14, we’ll talk about sticky prices and slow reactions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416E03-3B93-0C9D-892E-4B9A79F8F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34330" cy="5032375"/>
              </a:xfrm>
              <a:blipFill>
                <a:blip r:embed="rId2"/>
                <a:stretch>
                  <a:fillRect l="-1074" t="-2015" r="-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149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5F5DD-0467-8162-4916-3FE59492F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98087" cy="47878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Velocity of Money</a:t>
            </a:r>
          </a:p>
          <a:p>
            <a:pPr lvl="1"/>
            <a:r>
              <a:rPr lang="en-US" b="1" dirty="0"/>
              <a:t>Velocity is the number of times a unit of money is used per period</a:t>
            </a:r>
          </a:p>
          <a:p>
            <a:r>
              <a:rPr lang="en-US" dirty="0"/>
              <a:t>Example: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Anne produces an apple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banana and sells it to Ann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 produces asparagus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blueberry and sells it to Ann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Ann produces an apricot and sells it to Bob for $1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Bob produces a blackberry and sells it to Ann for $1</a:t>
            </a:r>
          </a:p>
          <a:p>
            <a:r>
              <a:rPr lang="en-US" dirty="0"/>
              <a:t>In this example, </a:t>
            </a:r>
          </a:p>
          <a:p>
            <a:pPr lvl="1"/>
            <a:r>
              <a:rPr lang="en-US" dirty="0"/>
              <a:t>The money supply is $2 and nominal GDP is $6</a:t>
            </a:r>
          </a:p>
          <a:p>
            <a:pPr lvl="1"/>
            <a:r>
              <a:rPr lang="en-US" dirty="0"/>
              <a:t>Each dollar changes hands 3 times, so the velocity of money is 3</a:t>
            </a:r>
          </a:p>
        </p:txBody>
      </p:sp>
    </p:spTree>
    <p:extLst>
      <p:ext uri="{BB962C8B-B14F-4D97-AF65-F5344CB8AC3E}">
        <p14:creationId xmlns:p14="http://schemas.microsoft.com/office/powerpoint/2010/main" val="2977671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Velocity of Money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𝑝𝑌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is the money supply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velocity of money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price level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Real GDP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is nominal GDP</a:t>
                </a:r>
              </a:p>
              <a:p>
                <a:r>
                  <a:rPr lang="en-US" dirty="0"/>
                  <a:t>This is the quantitative definition of the velocity of money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  <a:blipFill>
                <a:blip r:embed="rId2"/>
                <a:stretch>
                  <a:fillRect l="-906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680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the velocity of money relate to money market equilibrium?</a:t>
                </a:r>
              </a:p>
              <a:p>
                <a:r>
                  <a:rPr lang="en-US" dirty="0"/>
                  <a:t>Money Market Equilibrium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Velocity of money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𝒑𝒀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b="1" dirty="0"/>
                  <a:t>Velocity of money in money market equilibrium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num>
                        <m:den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5032376"/>
              </a:xfrm>
              <a:blipFill>
                <a:blip r:embed="rId2"/>
                <a:stretch>
                  <a:fillRect l="-90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655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697F-B696-0ED1-F90D-F0D89043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Any theory of money demand is also a theory of the velocity of money</a:t>
                </a:r>
              </a:p>
              <a:p>
                <a:pPr lvl="1"/>
                <a:r>
                  <a:rPr lang="en-US" dirty="0"/>
                  <a:t>If you have a function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can plug it into our equation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Velocity of money is an increasing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is decreasing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which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increasing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b="1" dirty="0"/>
                  <a:t>The higher the interest rates, the higher the opportunity cost to hold money from money demand</a:t>
                </a:r>
              </a:p>
              <a:p>
                <a:pPr lvl="1"/>
                <a:r>
                  <a:rPr lang="en-US" dirty="0"/>
                  <a:t>When the opportunity cost to hold money goes up and real transaction remain constant, </a:t>
                </a:r>
                <a:r>
                  <a:rPr lang="en-US" b="1" dirty="0"/>
                  <a:t>each dollar has to change hands more frequently</a:t>
                </a:r>
              </a:p>
              <a:p>
                <a:r>
                  <a:rPr lang="en-US" b="1" dirty="0"/>
                  <a:t>Velocity of money is an increasing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When real transactions go 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𝑔𝑜𝑒𝑠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opportunity cost of holding money stays constant, the velocity has to increase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35F5DD-0467-8162-4916-3FE59492F5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98087" cy="4787827"/>
              </a:xfrm>
              <a:blipFill>
                <a:blip r:embed="rId2"/>
                <a:stretch>
                  <a:fillRect l="-906" t="-2910" r="-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53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585A-D65D-3E04-FC18-7029939DC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Velocity of Money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0324-1D5E-1283-4456-E58F6D55BE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Quantitative theory:</a:t>
                </a:r>
                <a:br>
                  <a:rPr lang="en-US" b="1" dirty="0"/>
                </a:br>
                <a:r>
                  <a:rPr lang="en-US" dirty="0"/>
                  <a:t>when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</a:t>
                </a:r>
                <a:br>
                  <a:rPr lang="en-US" dirty="0"/>
                </a:br>
                <a:r>
                  <a:rPr lang="en-US" dirty="0"/>
                  <a:t>constant,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𝑝𝑌</m:t>
                    </m:r>
                  </m:oMath>
                </a14:m>
                <a:r>
                  <a:rPr lang="en-US" dirty="0"/>
                  <a:t> becomes</a:t>
                </a:r>
                <a:br>
                  <a:rPr lang="en-US" dirty="0"/>
                </a:br>
                <a:r>
                  <a:rPr lang="en-US" dirty="0"/>
                  <a:t>a theory since it says that</a:t>
                </a:r>
                <a:br>
                  <a:rPr lang="en-US" dirty="0"/>
                </a:br>
                <a:r>
                  <a:rPr lang="en-US" dirty="0"/>
                  <a:t>price level will be proportional</a:t>
                </a:r>
                <a:br>
                  <a:rPr lang="en-US" dirty="0"/>
                </a:br>
                <a:r>
                  <a:rPr lang="en-US" dirty="0"/>
                  <a:t>to the quantity of money</a:t>
                </a:r>
              </a:p>
              <a:p>
                <a:r>
                  <a:rPr lang="en-US" dirty="0"/>
                  <a:t>The velocity of money has </a:t>
                </a:r>
                <a:br>
                  <a:rPr lang="en-US" dirty="0"/>
                </a:br>
                <a:r>
                  <a:rPr lang="en-US" dirty="0"/>
                  <a:t>evolved over time and has not</a:t>
                </a:r>
                <a:br>
                  <a:rPr lang="en-US" dirty="0"/>
                </a:br>
                <a:r>
                  <a:rPr lang="en-US" dirty="0"/>
                  <a:t>remained constant in the US</a:t>
                </a:r>
              </a:p>
              <a:p>
                <a:r>
                  <a:rPr lang="en-US" dirty="0"/>
                  <a:t>However, this theory can</a:t>
                </a:r>
                <a:br>
                  <a:rPr lang="en-US" dirty="0"/>
                </a:br>
                <a:r>
                  <a:rPr lang="en-US" dirty="0"/>
                  <a:t>provide insight for countries</a:t>
                </a:r>
                <a:br>
                  <a:rPr lang="en-US" dirty="0"/>
                </a:br>
                <a:r>
                  <a:rPr lang="en-US" dirty="0"/>
                  <a:t>with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en-US" dirty="0"/>
                  <a:t> and inflation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B30324-1D5E-1283-4456-E58F6D55BE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D19B76F-9D68-DAE8-E511-C7022150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44" y="1945758"/>
            <a:ext cx="6549656" cy="491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83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44368-3F01-D072-97DB-DFBC1FED7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profit from the Central Bank obtains from the ability to produce notes and coins</a:t>
            </a:r>
          </a:p>
          <a:p>
            <a:pPr lvl="1"/>
            <a:r>
              <a:rPr lang="en-US" dirty="0"/>
              <a:t>It refers to the resources obtained from the ability to create money</a:t>
            </a:r>
          </a:p>
          <a:p>
            <a:r>
              <a:rPr lang="en-US" dirty="0"/>
              <a:t>Historically</a:t>
            </a:r>
          </a:p>
          <a:p>
            <a:pPr lvl="1"/>
            <a:r>
              <a:rPr lang="en-US" dirty="0"/>
              <a:t>The value of the coins was more than the precious metal that was used to produce the coins</a:t>
            </a:r>
          </a:p>
          <a:p>
            <a:pPr lvl="1"/>
            <a:r>
              <a:rPr lang="en-US" dirty="0"/>
              <a:t>Profit earned by the mint by turning metal into money was known as </a:t>
            </a:r>
            <a:r>
              <a:rPr lang="en-US" dirty="0" err="1"/>
              <a:t>seignorage</a:t>
            </a:r>
            <a:endParaRPr lang="en-US" dirty="0"/>
          </a:p>
          <a:p>
            <a:r>
              <a:rPr lang="en-US" dirty="0"/>
              <a:t>We’ll see that </a:t>
            </a:r>
            <a:r>
              <a:rPr lang="en-US" dirty="0" err="1"/>
              <a:t>seignorage</a:t>
            </a:r>
            <a:r>
              <a:rPr lang="en-US" dirty="0"/>
              <a:t> is referred to as an </a:t>
            </a:r>
            <a:r>
              <a:rPr lang="en-US" b="1" dirty="0"/>
              <a:t>inflation tax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64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Central Bank gains </a:t>
                </a:r>
                <a:r>
                  <a:rPr lang="en-US" dirty="0" err="1"/>
                  <a:t>seignorage</a:t>
                </a:r>
                <a:r>
                  <a:rPr lang="en-US" dirty="0"/>
                  <a:t> through interest </a:t>
                </a:r>
              </a:p>
              <a:p>
                <a:pPr lvl="1"/>
                <a:r>
                  <a:rPr lang="en-US" dirty="0"/>
                  <a:t>When the Central Bank increases the monetary base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</m:oMath>
                </a14:m>
                <a:r>
                  <a:rPr lang="en-US" dirty="0"/>
                  <a:t>, it creates both its assets and its liabilities</a:t>
                </a:r>
              </a:p>
              <a:p>
                <a:pPr lvl="1"/>
                <a:r>
                  <a:rPr lang="en-US" dirty="0"/>
                  <a:t>It buys the security, which is now an asset on the Central Bank’s balance sheet</a:t>
                </a:r>
              </a:p>
              <a:p>
                <a:pPr lvl="1"/>
                <a:r>
                  <a:rPr lang="en-US" dirty="0"/>
                  <a:t>However, the bank deposit increases the reserve’s on the liability side</a:t>
                </a:r>
              </a:p>
              <a:p>
                <a:r>
                  <a:rPr lang="en-US" dirty="0"/>
                  <a:t>Interest earned</a:t>
                </a:r>
              </a:p>
              <a:p>
                <a:pPr lvl="1"/>
                <a:r>
                  <a:rPr lang="en-US" b="1" dirty="0"/>
                  <a:t>The security asset held by the Central Bank earns interest</a:t>
                </a:r>
              </a:p>
              <a:p>
                <a:pPr lvl="1"/>
                <a:r>
                  <a:rPr lang="en-US" b="1" dirty="0"/>
                  <a:t>The liabilities (reserves and currency) it issues does not earn interest</a:t>
                </a:r>
              </a:p>
              <a:p>
                <a:r>
                  <a:rPr lang="en-US" dirty="0"/>
                  <a:t>In essence, </a:t>
                </a:r>
              </a:p>
              <a:p>
                <a:pPr lvl="1"/>
                <a:r>
                  <a:rPr lang="en-US" dirty="0"/>
                  <a:t>While the Federal Reserve is an independent agency, it is a part of the government</a:t>
                </a:r>
              </a:p>
              <a:p>
                <a:pPr lvl="1"/>
                <a:r>
                  <a:rPr lang="en-US" dirty="0"/>
                  <a:t>Increasing the monetary base is a way from the government to get a loan it doesn’t have to repay and doesn’t pay interest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926" r="-603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124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government’s budget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nominal public debt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real government spending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real government tax revenue (not the rate we have seen before)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price level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interest rate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dirty="0"/>
                  <a:t> is the monetary base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300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government’s budget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The right hand side is nominal payments the government must pay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nominal expenditures to run government functions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interest on existing debt at the start of the period</a:t>
                </a:r>
              </a:p>
              <a:p>
                <a:endParaRPr lang="en-US" dirty="0"/>
              </a:p>
              <a:p>
                <a:r>
                  <a:rPr lang="en-US" b="1" dirty="0"/>
                  <a:t>The left hand side is all resources it can use to pay the expenditures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change in the monetary base</a:t>
                </a:r>
                <a:endParaRPr lang="en-US" b="0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nominal tax revenue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all tax revenue and not a tax rate)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is the amount of payments from ability of issuing debt to be repaid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55928"/>
              </a:xfrm>
              <a:blipFill>
                <a:blip r:embed="rId2"/>
                <a:stretch>
                  <a:fillRect l="-108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54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also needs to be convenient and have the properties of: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</a:t>
            </a:r>
            <a:r>
              <a:rPr lang="en-US" b="1" dirty="0"/>
              <a:t>hard to counterfeit </a:t>
            </a:r>
            <a:r>
              <a:rPr lang="en-US" dirty="0"/>
              <a:t>– the seller has to trust it is not counterfeit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</a:t>
            </a:r>
            <a:r>
              <a:rPr lang="en-US" b="1" dirty="0"/>
              <a:t>easy to carry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</a:t>
            </a:r>
            <a:r>
              <a:rPr lang="en-US" b="1" dirty="0"/>
              <a:t>durable</a:t>
            </a:r>
            <a:r>
              <a:rPr lang="en-US" dirty="0"/>
              <a:t> – It is not a good store of value otherwise (for example, coffee beans are more durable than strawberries with rot).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</a:t>
            </a:r>
            <a:r>
              <a:rPr lang="en-US" b="1" dirty="0"/>
              <a:t>easily divisible </a:t>
            </a:r>
            <a:r>
              <a:rPr lang="en-US" dirty="0"/>
              <a:t>– it should be easy to pay exact price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has to be </a:t>
            </a:r>
            <a:r>
              <a:rPr lang="en-US" b="1" dirty="0"/>
              <a:t>commonly accepted </a:t>
            </a:r>
            <a:r>
              <a:rPr lang="en-US" dirty="0"/>
              <a:t>– everyone agree that it is money through social agreement or through laws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2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Rearranged government constraint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 can see that the monetary base is similar to debt in the government budget constraint</a:t>
                </a:r>
              </a:p>
              <a:p>
                <a:pPr lvl="1"/>
                <a:r>
                  <a:rPr lang="en-US" dirty="0"/>
                  <a:t>However, until issuing debt, the government does not have to pay interest on the monetary base</a:t>
                </a:r>
              </a:p>
              <a:p>
                <a:endParaRPr lang="en-US" dirty="0"/>
              </a:p>
              <a:p>
                <a:r>
                  <a:rPr lang="en-US" dirty="0"/>
                  <a:t>Why would a government use </a:t>
                </a:r>
                <a:r>
                  <a:rPr lang="en-US" dirty="0" err="1"/>
                  <a:t>seignorage</a:t>
                </a:r>
                <a:r>
                  <a:rPr lang="en-US" dirty="0"/>
                  <a:t> to pay for expenditures?</a:t>
                </a:r>
              </a:p>
              <a:p>
                <a:pPr lvl="1"/>
                <a:r>
                  <a:rPr lang="en-US" dirty="0"/>
                  <a:t>Difficulties in collecting taxes</a:t>
                </a:r>
              </a:p>
              <a:p>
                <a:pPr lvl="1"/>
                <a:r>
                  <a:rPr lang="en-US" dirty="0"/>
                  <a:t>Wartimes to raise revenue</a:t>
                </a:r>
              </a:p>
              <a:p>
                <a:pPr lvl="1"/>
                <a:r>
                  <a:rPr lang="en-US" dirty="0"/>
                  <a:t>A lack of ability to issue debt due to lack of trust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  <a:blipFill>
                <a:blip r:embed="rId2"/>
                <a:stretch>
                  <a:fillRect l="-955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496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3CD0-A3CF-78FD-DA53-823F0D1A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Seignorage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the government uses </a:t>
                </a:r>
                <a:r>
                  <a:rPr lang="en-US" dirty="0" err="1"/>
                  <a:t>seignorage</a:t>
                </a:r>
                <a:r>
                  <a:rPr lang="en-US" dirty="0"/>
                  <a:t> to pay for government expenditures?</a:t>
                </a:r>
              </a:p>
              <a:p>
                <a:pPr lvl="1"/>
                <a:r>
                  <a:rPr lang="en-US" b="1" dirty="0"/>
                  <a:t>Anyone who holds money, similar to a tax</a:t>
                </a:r>
                <a:endParaRPr lang="en-US" dirty="0"/>
              </a:p>
              <a:p>
                <a:r>
                  <a:rPr lang="en-US" b="1" dirty="0" err="1"/>
                  <a:t>Seignorage</a:t>
                </a:r>
                <a:r>
                  <a:rPr lang="en-US" b="1" dirty="0"/>
                  <a:t> is called an inflation tax</a:t>
                </a:r>
              </a:p>
              <a:p>
                <a:pPr lvl="1"/>
                <a:r>
                  <a:rPr lang="en-US" dirty="0"/>
                  <a:t>An expansion of the monetary supply leads to an increased price level</a:t>
                </a:r>
              </a:p>
              <a:p>
                <a:pPr lvl="1"/>
                <a:r>
                  <a:rPr lang="en-US" dirty="0"/>
                  <a:t>Anyone who holds the monetary base while it’s losing value is giving up wealth to the government </a:t>
                </a:r>
              </a:p>
              <a:p>
                <a:pPr lvl="1"/>
                <a:r>
                  <a:rPr lang="en-US" dirty="0"/>
                  <a:t>Governments prefer low levels of inflation so they usually limit using </a:t>
                </a:r>
                <a:r>
                  <a:rPr lang="en-US" dirty="0" err="1"/>
                  <a:t>seignorage</a:t>
                </a:r>
                <a:endParaRPr lang="en-US" dirty="0"/>
              </a:p>
              <a:p>
                <a:r>
                  <a:rPr lang="en-US" b="1" dirty="0" err="1"/>
                  <a:t>Seignorage</a:t>
                </a:r>
                <a:r>
                  <a:rPr lang="en-US" b="1" dirty="0"/>
                  <a:t> can shrink the tax base</a:t>
                </a:r>
              </a:p>
              <a:p>
                <a:pPr lvl="1"/>
                <a:r>
                  <a:rPr lang="en-US" dirty="0"/>
                  <a:t>Using too much can lead to high inflation which leads to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leads to falling demand for money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344368-3F01-D072-97DB-DFBC1FED7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622973" cy="5032375"/>
              </a:xfrm>
              <a:blipFill>
                <a:blip r:embed="rId2"/>
                <a:stretch>
                  <a:fillRect l="-955" t="-2015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463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CAA4-18DE-34C3-2890-5C0CF942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Increasing the monetary base can lead to inflation, and </a:t>
                </a:r>
                <a:r>
                  <a:rPr lang="en-US" dirty="0" err="1"/>
                  <a:t>seignorage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dirty="0"/>
                  <a:t> can lead to an inflation tax</a:t>
                </a:r>
              </a:p>
              <a:p>
                <a:r>
                  <a:rPr lang="en-US" dirty="0"/>
                  <a:t>Inflation is fairly undesirable, but here are some costs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More trips to the bank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“Menu” Costs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Creates uncertainty with prices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996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CAA4-18DE-34C3-2890-5C0CF942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Inflation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More Trips to the Bank</a:t>
                </a:r>
              </a:p>
              <a:p>
                <a:pPr lvl="1"/>
                <a:r>
                  <a:rPr lang="en-US" dirty="0"/>
                  <a:t>From the Baumol-Tobin Model, inflation impacts money demand</a:t>
                </a:r>
              </a:p>
              <a:p>
                <a:pPr lvl="1"/>
                <a:r>
                  <a:rPr lang="en-US" dirty="0"/>
                  <a:t>People will go to the bank more often to avoid holding high money balances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Menu Costs</a:t>
                </a:r>
              </a:p>
              <a:p>
                <a:pPr lvl="1"/>
                <a:r>
                  <a:rPr lang="en-US" dirty="0"/>
                  <a:t>We need resources to change the display of prices when prices change</a:t>
                </a:r>
              </a:p>
              <a:p>
                <a:pPr lvl="1"/>
                <a:r>
                  <a:rPr lang="en-US" dirty="0"/>
                  <a:t>Printing new menus, associates changing price tags, creating new signs, etc.</a:t>
                </a:r>
              </a:p>
              <a:p>
                <a:r>
                  <a:rPr lang="en-US" dirty="0"/>
                  <a:t>Uncertainty</a:t>
                </a:r>
              </a:p>
              <a:p>
                <a:pPr lvl="1"/>
                <a:r>
                  <a:rPr lang="en-US" dirty="0"/>
                  <a:t>Consumers need to keep try of how much a dollar is worth making consumption decisions harder</a:t>
                </a:r>
              </a:p>
              <a:p>
                <a:pPr lvl="1"/>
                <a:r>
                  <a:rPr lang="en-US" dirty="0"/>
                  <a:t>Producers face similar problems by not knowing the price to charge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14404-7168-28E5-8CF9-71D2543CE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40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12694" cy="5032375"/>
          </a:xfrm>
        </p:spPr>
        <p:txBody>
          <a:bodyPr>
            <a:normAutofit/>
          </a:bodyPr>
          <a:lstStyle/>
          <a:p>
            <a:r>
              <a:rPr lang="en-US" dirty="0"/>
              <a:t>We’ll look at different scopes of money from narrower to broader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M0</a:t>
            </a:r>
            <a:r>
              <a:rPr lang="en-US" dirty="0"/>
              <a:t> counts money as </a:t>
            </a:r>
            <a:r>
              <a:rPr lang="en-US" b="1" dirty="0"/>
              <a:t>only physical currency </a:t>
            </a:r>
            <a:r>
              <a:rPr lang="en-US" dirty="0"/>
              <a:t>and it meets the conditions of money well, but not perfectly since it can be counterfeited</a:t>
            </a:r>
          </a:p>
          <a:p>
            <a:r>
              <a:rPr lang="en-US" b="1" dirty="0"/>
              <a:t>M1</a:t>
            </a:r>
            <a:r>
              <a:rPr lang="en-US" dirty="0"/>
              <a:t> includes </a:t>
            </a:r>
            <a:r>
              <a:rPr lang="en-US" b="1" dirty="0"/>
              <a:t>demand deposits </a:t>
            </a:r>
            <a:r>
              <a:rPr lang="en-US" dirty="0"/>
              <a:t>(checking accounts) and it is convenient with paying with a check or credit card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31CBEE-B9DD-B784-199E-6FED5C8AB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438305"/>
              </p:ext>
            </p:extLst>
          </p:nvPr>
        </p:nvGraphicFramePr>
        <p:xfrm>
          <a:off x="1137478" y="2339745"/>
          <a:ext cx="915946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724">
                  <a:extLst>
                    <a:ext uri="{9D8B030D-6E8A-4147-A177-3AD203B41FA5}">
                      <a16:colId xmlns:a16="http://schemas.microsoft.com/office/drawing/2014/main" val="4188415333"/>
                    </a:ext>
                  </a:extLst>
                </a:gridCol>
                <a:gridCol w="2217685">
                  <a:extLst>
                    <a:ext uri="{9D8B030D-6E8A-4147-A177-3AD203B41FA5}">
                      <a16:colId xmlns:a16="http://schemas.microsoft.com/office/drawing/2014/main" val="2977695081"/>
                    </a:ext>
                  </a:extLst>
                </a:gridCol>
                <a:gridCol w="2024870">
                  <a:extLst>
                    <a:ext uri="{9D8B030D-6E8A-4147-A177-3AD203B41FA5}">
                      <a16:colId xmlns:a16="http://schemas.microsoft.com/office/drawing/2014/main" val="3826132214"/>
                    </a:ext>
                  </a:extLst>
                </a:gridCol>
                <a:gridCol w="2256182">
                  <a:extLst>
                    <a:ext uri="{9D8B030D-6E8A-4147-A177-3AD203B41FA5}">
                      <a16:colId xmlns:a16="http://schemas.microsoft.com/office/drawing/2014/main" val="284202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Monetary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3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Central Bank 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8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Savings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Time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6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 Market Mutual Funds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3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194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E524-B558-C78E-D5F2-720320F28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Money?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9CA5F-4DAB-0E8E-2C4E-F53DC7AA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We’ll look at different scopes of money from narrower to broader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M2</a:t>
            </a:r>
            <a:r>
              <a:rPr lang="en-US" dirty="0"/>
              <a:t> includes </a:t>
            </a:r>
            <a:r>
              <a:rPr lang="en-US" b="1" dirty="0"/>
              <a:t>M1</a:t>
            </a:r>
            <a:r>
              <a:rPr lang="en-US" dirty="0"/>
              <a:t> plus </a:t>
            </a:r>
            <a:r>
              <a:rPr lang="en-US" b="1" dirty="0"/>
              <a:t>savings accounts </a:t>
            </a:r>
            <a:r>
              <a:rPr lang="en-US" dirty="0"/>
              <a:t>and </a:t>
            </a:r>
            <a:r>
              <a:rPr lang="en-US" b="1" dirty="0"/>
              <a:t>smaller deposits </a:t>
            </a:r>
            <a:r>
              <a:rPr lang="en-US" dirty="0"/>
              <a:t>and </a:t>
            </a:r>
            <a:r>
              <a:rPr lang="en-US" b="1" dirty="0"/>
              <a:t>money market mutual funds</a:t>
            </a:r>
          </a:p>
          <a:p>
            <a:r>
              <a:rPr lang="en-US" dirty="0"/>
              <a:t>The </a:t>
            </a:r>
            <a:r>
              <a:rPr lang="en-US" b="1" dirty="0"/>
              <a:t>monetary base </a:t>
            </a:r>
            <a:r>
              <a:rPr lang="en-US" dirty="0"/>
              <a:t>has this name since it is </a:t>
            </a:r>
            <a:r>
              <a:rPr lang="en-US" b="1" dirty="0"/>
              <a:t>directly controlled by the government</a:t>
            </a:r>
            <a:r>
              <a:rPr lang="en-US" dirty="0"/>
              <a:t> – we’ll cover this a bit more later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31CBEE-B9DD-B784-199E-6FED5C8AB700}"/>
              </a:ext>
            </a:extLst>
          </p:cNvPr>
          <p:cNvGraphicFramePr>
            <a:graphicFrameLocks noGrp="1"/>
          </p:cNvGraphicFramePr>
          <p:nvPr/>
        </p:nvGraphicFramePr>
        <p:xfrm>
          <a:off x="1137478" y="2339745"/>
          <a:ext cx="9159461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724">
                  <a:extLst>
                    <a:ext uri="{9D8B030D-6E8A-4147-A177-3AD203B41FA5}">
                      <a16:colId xmlns:a16="http://schemas.microsoft.com/office/drawing/2014/main" val="4188415333"/>
                    </a:ext>
                  </a:extLst>
                </a:gridCol>
                <a:gridCol w="2217685">
                  <a:extLst>
                    <a:ext uri="{9D8B030D-6E8A-4147-A177-3AD203B41FA5}">
                      <a16:colId xmlns:a16="http://schemas.microsoft.com/office/drawing/2014/main" val="2977695081"/>
                    </a:ext>
                  </a:extLst>
                </a:gridCol>
                <a:gridCol w="2024870">
                  <a:extLst>
                    <a:ext uri="{9D8B030D-6E8A-4147-A177-3AD203B41FA5}">
                      <a16:colId xmlns:a16="http://schemas.microsoft.com/office/drawing/2014/main" val="3826132214"/>
                    </a:ext>
                  </a:extLst>
                </a:gridCol>
                <a:gridCol w="2256182">
                  <a:extLst>
                    <a:ext uri="{9D8B030D-6E8A-4147-A177-3AD203B41FA5}">
                      <a16:colId xmlns:a16="http://schemas.microsoft.com/office/drawing/2014/main" val="2842027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Monetary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6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Physical Currency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3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Central Bank Reserves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Demand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88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Savings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910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Time Deposits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360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Money Market Mutual Funds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23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754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26095</TotalTime>
  <Words>5831</Words>
  <Application>Microsoft Macintosh PowerPoint</Application>
  <PresentationFormat>Widescreen</PresentationFormat>
  <Paragraphs>850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Econ 642: Week 8</vt:lpstr>
      <vt:lpstr>Announcements</vt:lpstr>
      <vt:lpstr>Overview</vt:lpstr>
      <vt:lpstr>Money Supply and Demand</vt:lpstr>
      <vt:lpstr>What is Money?</vt:lpstr>
      <vt:lpstr>What is Money?</vt:lpstr>
      <vt:lpstr>What is Money?</vt:lpstr>
      <vt:lpstr>What is Money?</vt:lpstr>
      <vt:lpstr>What is Money?</vt:lpstr>
      <vt:lpstr>Money Supply</vt:lpstr>
      <vt:lpstr>Money Supply</vt:lpstr>
      <vt:lpstr>Money Supply</vt:lpstr>
      <vt:lpstr>Money Supply</vt:lpstr>
      <vt:lpstr>Money Supply</vt:lpstr>
      <vt:lpstr>Money Supply</vt:lpstr>
      <vt:lpstr>Money Supply</vt:lpstr>
      <vt:lpstr>Money Supply</vt:lpstr>
      <vt:lpstr>Changing the Supply of Money: M1 Multiplier</vt:lpstr>
      <vt:lpstr>Changing the Supply of Money: M1 Multiplier</vt:lpstr>
      <vt:lpstr>Changing the Supply of Money</vt:lpstr>
      <vt:lpstr>Changing the Supply of Money</vt:lpstr>
      <vt:lpstr>Changing the Supply of Money</vt:lpstr>
      <vt:lpstr>Changing the Supply of Money</vt:lpstr>
      <vt:lpstr>Changing the Supply of Money</vt:lpstr>
      <vt:lpstr>Changing the Supply of Money</vt:lpstr>
      <vt:lpstr>Changing the Supply of Money</vt:lpstr>
      <vt:lpstr>Changing the Money Supply</vt:lpstr>
      <vt:lpstr>Changing the Money Supply</vt:lpstr>
      <vt:lpstr>Changing the Supply of Money</vt:lpstr>
      <vt:lpstr>Changing of Money Supply</vt:lpstr>
      <vt:lpstr>Changing of Money Supply</vt:lpstr>
      <vt:lpstr>Changing the Money Supply</vt:lpstr>
      <vt:lpstr>What happens when interest rate is zero?</vt:lpstr>
      <vt:lpstr>Money Demand</vt:lpstr>
      <vt:lpstr>Money Demand</vt:lpstr>
      <vt:lpstr>Money Demand</vt:lpstr>
      <vt:lpstr>Money Demand</vt:lpstr>
      <vt:lpstr>Money Demand</vt:lpstr>
      <vt:lpstr>Money Demand</vt:lpstr>
      <vt:lpstr>Money Demand</vt:lpstr>
      <vt:lpstr>Money Demand</vt:lpstr>
      <vt:lpstr>Money Demand</vt:lpstr>
      <vt:lpstr>Price Levels and Inflation</vt:lpstr>
      <vt:lpstr>Measurement of Price Levels and Inflation</vt:lpstr>
      <vt:lpstr>Measurement of Price Levels and Inflation</vt:lpstr>
      <vt:lpstr>Measurement of Price Levels and Inflation</vt:lpstr>
      <vt:lpstr>Inflation</vt:lpstr>
      <vt:lpstr>Inflation</vt:lpstr>
      <vt:lpstr>Nominal and Real Interest Rates</vt:lpstr>
      <vt:lpstr>Equilibrium in the Money Market</vt:lpstr>
      <vt:lpstr>Equilibrium in the Money Market</vt:lpstr>
      <vt:lpstr>Equilibrium in the Money Market</vt:lpstr>
      <vt:lpstr>An Economy in Steady State with a Constant Money Supply</vt:lpstr>
      <vt:lpstr>An Economy in Steady State with a Growing Money Supply</vt:lpstr>
      <vt:lpstr>An Economy in Steady State with a Growing Money Supply</vt:lpstr>
      <vt:lpstr>A Growing Economy</vt:lpstr>
      <vt:lpstr>A Growing Economy</vt:lpstr>
      <vt:lpstr>A Growing Economy</vt:lpstr>
      <vt:lpstr>A Growing Economy</vt:lpstr>
      <vt:lpstr>One-Time Increase</vt:lpstr>
      <vt:lpstr>The Velocity of Money</vt:lpstr>
      <vt:lpstr>The Velocity of Money</vt:lpstr>
      <vt:lpstr>The Velocity of Money</vt:lpstr>
      <vt:lpstr>The Velocity of Money</vt:lpstr>
      <vt:lpstr>The Velocity of Money</vt:lpstr>
      <vt:lpstr>Seignorage</vt:lpstr>
      <vt:lpstr>Seignorage</vt:lpstr>
      <vt:lpstr>Seignorage</vt:lpstr>
      <vt:lpstr>Seignorage</vt:lpstr>
      <vt:lpstr>Seignorage</vt:lpstr>
      <vt:lpstr>Seignorage</vt:lpstr>
      <vt:lpstr>The Cost of Inflation</vt:lpstr>
      <vt:lpstr>The Cost of Inflation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Week7</dc:title>
  <dc:creator>Samuel Rowe</dc:creator>
  <cp:lastModifiedBy>Samuel Rowe</cp:lastModifiedBy>
  <cp:revision>33</cp:revision>
  <dcterms:created xsi:type="dcterms:W3CDTF">2024-01-02T22:45:47Z</dcterms:created>
  <dcterms:modified xsi:type="dcterms:W3CDTF">2025-01-26T19:35:59Z</dcterms:modified>
</cp:coreProperties>
</file>